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5" r:id="rId39"/>
    <p:sldId id="293" r:id="rId40"/>
    <p:sldId id="300" r:id="rId41"/>
    <p:sldId id="301" r:id="rId42"/>
    <p:sldId id="303" r:id="rId43"/>
    <p:sldId id="302" r:id="rId44"/>
    <p:sldId id="294" r:id="rId45"/>
    <p:sldId id="296" r:id="rId46"/>
    <p:sldId id="297" r:id="rId47"/>
    <p:sldId id="298" r:id="rId48"/>
    <p:sldId id="299" r:id="rId4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a:xfrm>
            <a:off x="2692397" y="5037663"/>
            <a:ext cx="5214635" cy="279400"/>
          </a:xfrm>
        </p:spPr>
        <p:txBody>
          <a:bodyPr/>
          <a:lstStyle/>
          <a:p>
            <a:endParaRPr lang="es-MX"/>
          </a:p>
        </p:txBody>
      </p:sp>
      <p:sp>
        <p:nvSpPr>
          <p:cNvPr id="6" name="Slide Number Placeholder 5"/>
          <p:cNvSpPr>
            <a:spLocks noGrp="1"/>
          </p:cNvSpPr>
          <p:nvPr>
            <p:ph type="sldNum" sz="quarter" idx="12"/>
          </p:nvPr>
        </p:nvSpPr>
        <p:spPr>
          <a:xfrm>
            <a:off x="8956900" y="5037663"/>
            <a:ext cx="551167" cy="279400"/>
          </a:xfrm>
        </p:spPr>
        <p:txBody>
          <a:bodyPr/>
          <a:lstStyle/>
          <a:p>
            <a:fld id="{93CB4F32-C509-4616-B7FA-2FD4E7081C6B}" type="slidenum">
              <a:rPr lang="es-MX" smtClean="0"/>
              <a:t>‹Nº›</a:t>
            </a:fld>
            <a:endParaRPr lang="es-MX"/>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4569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spTree>
    <p:extLst>
      <p:ext uri="{BB962C8B-B14F-4D97-AF65-F5344CB8AC3E}">
        <p14:creationId xmlns:p14="http://schemas.microsoft.com/office/powerpoint/2010/main" val="215233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603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CCEEAE2-7700-42FD-B9A3-0C54CC63A8A4}" type="datetimeFigureOut">
              <a:rPr lang="es-MX" smtClean="0"/>
              <a:t>28/11/2016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3CB4F32-C509-4616-B7FA-2FD4E7081C6B}" type="slidenum">
              <a:rPr lang="es-MX" smtClean="0"/>
              <a:t>‹Nº›</a:t>
            </a:fld>
            <a:endParaRPr lang="es-MX"/>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1351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CCEEAE2-7700-42FD-B9A3-0C54CC63A8A4}" type="datetimeFigureOut">
              <a:rPr lang="es-MX" smtClean="0"/>
              <a:t>28/11/2016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3CB4F32-C509-4616-B7FA-2FD4E7081C6B}" type="slidenum">
              <a:rPr lang="es-MX" smtClean="0"/>
              <a:t>‹Nº›</a:t>
            </a:fld>
            <a:endParaRPr lang="es-MX"/>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0735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CCEEAE2-7700-42FD-B9A3-0C54CC63A8A4}" type="datetimeFigureOut">
              <a:rPr lang="es-MX" smtClean="0"/>
              <a:t>28/11/2016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3CB4F32-C509-4616-B7FA-2FD4E7081C6B}" type="slidenum">
              <a:rPr lang="es-MX" smtClean="0"/>
              <a:t>‹Nº›</a:t>
            </a:fld>
            <a:endParaRPr lang="es-MX"/>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697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CEEAE2-7700-42FD-B9A3-0C54CC63A8A4}" type="datetimeFigureOut">
              <a:rPr lang="es-MX" smtClean="0"/>
              <a:t>28/11/2016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3CB4F32-C509-4616-B7FA-2FD4E7081C6B}" type="slidenum">
              <a:rPr lang="es-MX" smtClean="0"/>
              <a:t>‹Nº›</a:t>
            </a:fld>
            <a:endParaRPr lang="es-MX"/>
          </a:p>
        </p:txBody>
      </p:sp>
    </p:spTree>
    <p:extLst>
      <p:ext uri="{BB962C8B-B14F-4D97-AF65-F5344CB8AC3E}">
        <p14:creationId xmlns:p14="http://schemas.microsoft.com/office/powerpoint/2010/main" val="3794135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CCEEAE2-7700-42FD-B9A3-0C54CC63A8A4}" type="datetimeFigureOut">
              <a:rPr lang="es-MX" smtClean="0"/>
              <a:t>28/11/2016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3CB4F32-C509-4616-B7FA-2FD4E7081C6B}" type="slidenum">
              <a:rPr lang="es-MX" smtClean="0"/>
              <a:t>‹Nº›</a:t>
            </a:fld>
            <a:endParaRPr lang="es-MX"/>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3210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CCEEAE2-7700-42FD-B9A3-0C54CC63A8A4}" type="datetimeFigureOut">
              <a:rPr lang="es-MX" smtClean="0"/>
              <a:t>28/11/2016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3CB4F32-C509-4616-B7FA-2FD4E7081C6B}" type="slidenum">
              <a:rPr lang="es-MX" smtClean="0"/>
              <a:t>‹Nº›</a:t>
            </a:fld>
            <a:endParaRPr lang="es-MX"/>
          </a:p>
        </p:txBody>
      </p:sp>
    </p:spTree>
    <p:extLst>
      <p:ext uri="{BB962C8B-B14F-4D97-AF65-F5344CB8AC3E}">
        <p14:creationId xmlns:p14="http://schemas.microsoft.com/office/powerpoint/2010/main" val="139044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CCEEAE2-7700-42FD-B9A3-0C54CC63A8A4}" type="datetimeFigureOut">
              <a:rPr lang="es-MX" smtClean="0"/>
              <a:t>28/11/2016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3CB4F32-C509-4616-B7FA-2FD4E7081C6B}" type="slidenum">
              <a:rPr lang="es-MX" smtClean="0"/>
              <a:t>‹Nº›</a:t>
            </a:fld>
            <a:endParaRPr lang="es-MX"/>
          </a:p>
        </p:txBody>
      </p:sp>
    </p:spTree>
    <p:extLst>
      <p:ext uri="{BB962C8B-B14F-4D97-AF65-F5344CB8AC3E}">
        <p14:creationId xmlns:p14="http://schemas.microsoft.com/office/powerpoint/2010/main" val="202507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3074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9012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spTree>
    <p:extLst>
      <p:ext uri="{BB962C8B-B14F-4D97-AF65-F5344CB8AC3E}">
        <p14:creationId xmlns:p14="http://schemas.microsoft.com/office/powerpoint/2010/main" val="3772029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3286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9690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3045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CCEEAE2-7700-42FD-B9A3-0C54CC63A8A4}" type="datetimeFigureOut">
              <a:rPr lang="es-MX" smtClean="0"/>
              <a:t>28/11/2016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3CB4F32-C509-4616-B7FA-2FD4E7081C6B}" type="slidenum">
              <a:rPr lang="es-MX" smtClean="0"/>
              <a:t>‹Nº›</a:t>
            </a:fld>
            <a:endParaRPr lang="es-MX"/>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346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CEEAE2-7700-42FD-B9A3-0C54CC63A8A4}" type="datetimeFigureOut">
              <a:rPr lang="es-MX" smtClean="0"/>
              <a:t>28/11/2016</a:t>
            </a:fld>
            <a:endParaRPr lang="es-MX"/>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MX"/>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3CB4F32-C509-4616-B7FA-2FD4E7081C6B}" type="slidenum">
              <a:rPr lang="es-MX" smtClean="0"/>
              <a:t>‹Nº›</a:t>
            </a:fld>
            <a:endParaRPr lang="es-MX"/>
          </a:p>
        </p:txBody>
      </p:sp>
    </p:spTree>
    <p:extLst>
      <p:ext uri="{BB962C8B-B14F-4D97-AF65-F5344CB8AC3E}">
        <p14:creationId xmlns:p14="http://schemas.microsoft.com/office/powerpoint/2010/main" val="35429455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88459" y="3590366"/>
            <a:ext cx="8673354" cy="1598206"/>
          </a:xfrm>
        </p:spPr>
        <p:txBody>
          <a:bodyPr/>
          <a:lstStyle/>
          <a:p>
            <a:r>
              <a:rPr lang="es-MX" sz="3600" dirty="0"/>
              <a:t/>
            </a:r>
            <a:br>
              <a:rPr lang="es-MX" sz="3600" dirty="0"/>
            </a:br>
            <a:r>
              <a:rPr lang="es-MX" sz="3600" dirty="0" smtClean="0"/>
              <a:t/>
            </a:r>
            <a:br>
              <a:rPr lang="es-MX" sz="3600" dirty="0" smtClean="0"/>
            </a:br>
            <a:r>
              <a:rPr lang="es-MX" sz="3600" dirty="0"/>
              <a:t/>
            </a:r>
            <a:br>
              <a:rPr lang="es-MX" sz="3600" dirty="0"/>
            </a:br>
            <a:r>
              <a:rPr lang="es-MX" sz="3600" dirty="0" smtClean="0"/>
              <a:t/>
            </a:r>
            <a:br>
              <a:rPr lang="es-MX" sz="3600" dirty="0" smtClean="0"/>
            </a:br>
            <a:r>
              <a:rPr lang="es-MX" sz="4400" dirty="0" smtClean="0">
                <a:effectLst>
                  <a:outerShdw blurRad="38100" dist="38100" dir="2700000" algn="tl">
                    <a:srgbClr val="000000">
                      <a:alpha val="43137"/>
                    </a:srgbClr>
                  </a:outerShdw>
                </a:effectLst>
              </a:rPr>
              <a:t>CALCULO DEL ISR SALARIOS</a:t>
            </a:r>
            <a:br>
              <a:rPr lang="es-MX" sz="4400" dirty="0" smtClean="0">
                <a:effectLst>
                  <a:outerShdw blurRad="38100" dist="38100" dir="2700000" algn="tl">
                    <a:srgbClr val="000000">
                      <a:alpha val="43137"/>
                    </a:srgbClr>
                  </a:outerShdw>
                </a:effectLst>
              </a:rPr>
            </a:br>
            <a:r>
              <a:rPr lang="es-MX" sz="4400" dirty="0">
                <a:effectLst>
                  <a:outerShdw blurRad="38100" dist="38100" dir="2700000" algn="tl">
                    <a:srgbClr val="000000">
                      <a:alpha val="43137"/>
                    </a:srgbClr>
                  </a:outerShdw>
                </a:effectLst>
              </a:rPr>
              <a:t/>
            </a:r>
            <a:br>
              <a:rPr lang="es-MX" sz="4400" dirty="0">
                <a:effectLst>
                  <a:outerShdw blurRad="38100" dist="38100" dir="2700000" algn="tl">
                    <a:srgbClr val="000000">
                      <a:alpha val="43137"/>
                    </a:srgbClr>
                  </a:outerShdw>
                </a:effectLst>
              </a:rPr>
            </a:br>
            <a:r>
              <a:rPr lang="es-MX" sz="4400" dirty="0" smtClean="0">
                <a:effectLst>
                  <a:outerShdw blurRad="38100" dist="38100" dir="2700000" algn="tl">
                    <a:srgbClr val="000000">
                      <a:alpha val="43137"/>
                    </a:srgbClr>
                  </a:outerShdw>
                </a:effectLst>
              </a:rPr>
              <a:t> MENSUALES </a:t>
            </a:r>
            <a:r>
              <a:rPr lang="es-MX" sz="4400" dirty="0"/>
              <a:t/>
            </a:r>
            <a:br>
              <a:rPr lang="es-MX" sz="4400" dirty="0"/>
            </a:br>
            <a:endParaRPr lang="es-MX" sz="4400" dirty="0"/>
          </a:p>
        </p:txBody>
      </p:sp>
    </p:spTree>
    <p:extLst>
      <p:ext uri="{BB962C8B-B14F-4D97-AF65-F5344CB8AC3E}">
        <p14:creationId xmlns:p14="http://schemas.microsoft.com/office/powerpoint/2010/main" val="3919979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lgn="just">
              <a:buNone/>
            </a:pPr>
            <a:r>
              <a:rPr lang="es-MX" dirty="0"/>
              <a:t>1. Se debe poner nombre a las tablas, ya que estas no servirán  para las fórmulas que se utilizaran más adelante.</a:t>
            </a:r>
          </a:p>
          <a:p>
            <a:pPr marL="0" indent="0" algn="just">
              <a:buNone/>
            </a:pPr>
            <a:endParaRPr lang="es-MX" dirty="0"/>
          </a:p>
          <a:p>
            <a:pPr marL="0" indent="0" algn="just">
              <a:buNone/>
            </a:pPr>
            <a:r>
              <a:rPr lang="es-MX" dirty="0"/>
              <a:t>2. Se colocara el ingreso mensual gravado.</a:t>
            </a:r>
          </a:p>
          <a:p>
            <a:pPr marL="514350" indent="-514350" algn="just">
              <a:buFont typeface="+mj-lt"/>
              <a:buAutoNum type="arabicPeriod"/>
            </a:pPr>
            <a:endParaRPr lang="es-MX" dirty="0"/>
          </a:p>
          <a:p>
            <a:pPr marL="0" indent="0" algn="just">
              <a:buNone/>
            </a:pPr>
            <a:r>
              <a:rPr lang="es-MX" dirty="0"/>
              <a:t>3. Se colocaran formarlas que en este caso será  =buscar v ($C$6, </a:t>
            </a:r>
            <a:r>
              <a:rPr lang="es-MX" dirty="0" err="1"/>
              <a:t>TabISR</a:t>
            </a:r>
            <a:r>
              <a:rPr lang="es-MX" dirty="0"/>
              <a:t>, 1).</a:t>
            </a:r>
          </a:p>
        </p:txBody>
      </p:sp>
    </p:spTree>
    <p:extLst>
      <p:ext uri="{BB962C8B-B14F-4D97-AF65-F5344CB8AC3E}">
        <p14:creationId xmlns:p14="http://schemas.microsoft.com/office/powerpoint/2010/main" val="3840012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marL="0" lvl="0" indent="0"/>
            <a:r>
              <a:rPr lang="es-MX" sz="3600" dirty="0" smtClean="0">
                <a:latin typeface="+mn-lt"/>
              </a:rPr>
              <a:t/>
            </a:r>
            <a:br>
              <a:rPr lang="es-MX" sz="3600" dirty="0" smtClean="0">
                <a:latin typeface="+mn-lt"/>
              </a:rPr>
            </a:br>
            <a:r>
              <a:rPr lang="es-MX" sz="3600" dirty="0" smtClean="0">
                <a:latin typeface="+mn-lt"/>
              </a:rPr>
              <a:t>4</a:t>
            </a:r>
            <a:r>
              <a:rPr lang="es-MX" sz="3600" dirty="0">
                <a:latin typeface="+mn-lt"/>
              </a:rPr>
              <a:t>. Se compararan los resultados con la tabla de tarifa. </a:t>
            </a:r>
            <a:r>
              <a:rPr lang="es-MX" dirty="0"/>
              <a:t/>
            </a:r>
            <a:br>
              <a:rPr lang="es-MX" dirty="0"/>
            </a:br>
            <a:endParaRPr lang="es-MX" dirty="0"/>
          </a:p>
        </p:txBody>
      </p:sp>
      <p:pic>
        <p:nvPicPr>
          <p:cNvPr id="4" name="5 Imagen"/>
          <p:cNvPicPr>
            <a:picLocks noGrp="1"/>
          </p:cNvPicPr>
          <p:nvPr>
            <p:ph idx="1"/>
          </p:nvPr>
        </p:nvPicPr>
        <p:blipFill rotWithShape="1">
          <a:blip r:embed="rId2" cstate="print">
            <a:extLst>
              <a:ext uri="{28A0092B-C50C-407E-A947-70E740481C1C}">
                <a14:useLocalDpi xmlns:a14="http://schemas.microsoft.com/office/drawing/2010/main" val="0"/>
              </a:ext>
            </a:extLst>
          </a:blip>
          <a:srcRect l="13869" t="30695" r="63880" b="43744"/>
          <a:stretch/>
        </p:blipFill>
        <p:spPr bwMode="auto">
          <a:xfrm>
            <a:off x="1569068" y="2514599"/>
            <a:ext cx="3661838" cy="3281083"/>
          </a:xfrm>
          <a:prstGeom prst="rect">
            <a:avLst/>
          </a:prstGeom>
          <a:ln>
            <a:noFill/>
          </a:ln>
          <a:extLst>
            <a:ext uri="{53640926-AAD7-44D8-BBD7-CCE9431645EC}">
              <a14:shadowObscured xmlns:a14="http://schemas.microsoft.com/office/drawing/2010/main"/>
            </a:ext>
          </a:extLst>
        </p:spPr>
      </p:pic>
      <p:pic>
        <p:nvPicPr>
          <p:cNvPr id="5" name="6 Imagen"/>
          <p:cNvPicPr/>
          <p:nvPr/>
        </p:nvPicPr>
        <p:blipFill rotWithShape="1">
          <a:blip r:embed="rId2">
            <a:extLst>
              <a:ext uri="{28A0092B-C50C-407E-A947-70E740481C1C}">
                <a14:useLocalDpi xmlns:a14="http://schemas.microsoft.com/office/drawing/2010/main" val="0"/>
              </a:ext>
            </a:extLst>
          </a:blip>
          <a:srcRect l="13716" t="57354" r="62951" b="14061"/>
          <a:stretch/>
        </p:blipFill>
        <p:spPr bwMode="auto">
          <a:xfrm>
            <a:off x="5723674" y="2637506"/>
            <a:ext cx="5172923" cy="31581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18809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marL="0" lvl="0" indent="0"/>
            <a:r>
              <a:rPr lang="es-MX" dirty="0"/>
              <a:t/>
            </a:r>
            <a:br>
              <a:rPr lang="es-MX" dirty="0"/>
            </a:br>
            <a:r>
              <a:rPr lang="es-MX" sz="3600" dirty="0">
                <a:latin typeface="+mn-lt"/>
              </a:rPr>
              <a:t>6. La tasa la tomaremos de la tabla de tarifa mensual, usando la formula =BUSCARV($C$&amp;TabISR,4).</a:t>
            </a:r>
            <a:r>
              <a:rPr lang="es-MX" sz="4800" dirty="0"/>
              <a:t/>
            </a:r>
            <a:br>
              <a:rPr lang="es-MX" sz="4800" dirty="0"/>
            </a:br>
            <a:endParaRPr lang="es-MX" dirty="0"/>
          </a:p>
        </p:txBody>
      </p:sp>
      <p:pic>
        <p:nvPicPr>
          <p:cNvPr id="4" name="3 Imagen"/>
          <p:cNvPicPr>
            <a:picLocks noGrp="1"/>
          </p:cNvPicPr>
          <p:nvPr>
            <p:ph idx="1"/>
          </p:nvPr>
        </p:nvPicPr>
        <p:blipFill rotWithShape="1">
          <a:blip r:embed="rId2" cstate="print">
            <a:extLst>
              <a:ext uri="{28A0092B-C50C-407E-A947-70E740481C1C}">
                <a14:useLocalDpi xmlns:a14="http://schemas.microsoft.com/office/drawing/2010/main" val="0"/>
              </a:ext>
            </a:extLst>
          </a:blip>
          <a:srcRect l="4000" t="34751" r="57231" b="28855"/>
          <a:stretch/>
        </p:blipFill>
        <p:spPr bwMode="auto">
          <a:xfrm>
            <a:off x="2138082" y="2528048"/>
            <a:ext cx="8229600" cy="2689412"/>
          </a:xfrm>
          <a:prstGeom prst="rect">
            <a:avLst/>
          </a:prstGeom>
          <a:ln>
            <a:noFill/>
          </a:ln>
          <a:extLst>
            <a:ext uri="{53640926-AAD7-44D8-BBD7-CCE9431645EC}">
              <a14:shadowObscured xmlns:a14="http://schemas.microsoft.com/office/drawing/2010/main"/>
            </a:ext>
          </a:extLst>
        </p:spPr>
      </p:pic>
      <p:sp>
        <p:nvSpPr>
          <p:cNvPr id="5" name="CuadroTexto 4"/>
          <p:cNvSpPr txBox="1"/>
          <p:nvPr/>
        </p:nvSpPr>
        <p:spPr>
          <a:xfrm>
            <a:off x="2017059" y="5459509"/>
            <a:ext cx="8471646" cy="584775"/>
          </a:xfrm>
          <a:prstGeom prst="rect">
            <a:avLst/>
          </a:prstGeom>
          <a:noFill/>
        </p:spPr>
        <p:txBody>
          <a:bodyPr wrap="square" rtlCol="0">
            <a:spAutoFit/>
          </a:bodyPr>
          <a:lstStyle/>
          <a:p>
            <a:pPr lvl="0" algn="just"/>
            <a:r>
              <a:rPr lang="es-MX" sz="3200" dirty="0" smtClean="0"/>
              <a:t>7. Para sacar el resultado será la base por la tasa.</a:t>
            </a:r>
          </a:p>
        </p:txBody>
      </p:sp>
    </p:spTree>
    <p:extLst>
      <p:ext uri="{BB962C8B-B14F-4D97-AF65-F5344CB8AC3E}">
        <p14:creationId xmlns:p14="http://schemas.microsoft.com/office/powerpoint/2010/main" val="24504622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2" y="1600200"/>
            <a:ext cx="9601196" cy="685799"/>
          </a:xfrm>
        </p:spPr>
        <p:txBody>
          <a:bodyPr>
            <a:normAutofit fontScale="90000"/>
          </a:bodyPr>
          <a:lstStyle/>
          <a:p>
            <a:pPr algn="just"/>
            <a:r>
              <a:rPr lang="es-MX" sz="3600" dirty="0">
                <a:latin typeface="+mn-lt"/>
              </a:rPr>
              <a:t>8. Después sacaremos la cuota fija que se    encuentra en la tabla de tarifa, aplicando la formula =BUSCARV($C$&amp;,TabISR,3)</a:t>
            </a:r>
            <a:r>
              <a:rPr lang="es-MX" dirty="0"/>
              <a:t/>
            </a:r>
            <a:br>
              <a:rPr lang="es-MX" dirty="0"/>
            </a:br>
            <a:endParaRPr lang="es-MX" dirty="0"/>
          </a:p>
        </p:txBody>
      </p:sp>
      <p:pic>
        <p:nvPicPr>
          <p:cNvPr id="4" name="7 Imagen"/>
          <p:cNvPicPr>
            <a:picLocks noGrp="1"/>
          </p:cNvPicPr>
          <p:nvPr>
            <p:ph idx="1"/>
          </p:nvPr>
        </p:nvPicPr>
        <p:blipFill rotWithShape="1">
          <a:blip r:embed="rId2"/>
          <a:srcRect l="8167" t="24080" r="55158" b="29875"/>
          <a:stretch/>
        </p:blipFill>
        <p:spPr bwMode="auto">
          <a:xfrm>
            <a:off x="1694329" y="2557463"/>
            <a:ext cx="8875059" cy="33178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3517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noAutofit/>
          </a:bodyPr>
          <a:lstStyle/>
          <a:p>
            <a:pPr marL="0" lvl="0" indent="0" algn="just">
              <a:buNone/>
            </a:pPr>
            <a:r>
              <a:rPr lang="es-MX" sz="3200" dirty="0"/>
              <a:t>9. Para que podamos sacra el ISR tomaremos el resultado sumándolo con nuestra  cuota fija.</a:t>
            </a:r>
          </a:p>
          <a:p>
            <a:pPr marL="0" lvl="0" indent="0" algn="just">
              <a:buNone/>
            </a:pPr>
            <a:endParaRPr lang="es-MX" sz="3200" dirty="0"/>
          </a:p>
          <a:p>
            <a:pPr marL="0" lvl="0" indent="0" algn="just">
              <a:buNone/>
            </a:pPr>
            <a:r>
              <a:rPr lang="es-MX" sz="3200" dirty="0"/>
              <a:t>10. Después sacaremos el subsidio en el cual tomaremos de apoyo la tabla de subsidio al empleo mensual, aplicando la formula =BUSCARV($C$&amp;,TabSub,3)</a:t>
            </a:r>
          </a:p>
        </p:txBody>
      </p:sp>
    </p:spTree>
    <p:extLst>
      <p:ext uri="{BB962C8B-B14F-4D97-AF65-F5344CB8AC3E}">
        <p14:creationId xmlns:p14="http://schemas.microsoft.com/office/powerpoint/2010/main" val="1975151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marL="0" lvl="0" indent="0"/>
            <a:r>
              <a:rPr lang="es-MX" sz="3200" dirty="0">
                <a:latin typeface="+mn-lt"/>
              </a:rPr>
              <a:t>11. Se comparara el resultado con la tabla de subsidio al empleo.</a:t>
            </a:r>
          </a:p>
        </p:txBody>
      </p:sp>
      <p:sp>
        <p:nvSpPr>
          <p:cNvPr id="3" name="Marcador de contenido 2"/>
          <p:cNvSpPr>
            <a:spLocks noGrp="1"/>
          </p:cNvSpPr>
          <p:nvPr>
            <p:ph idx="1"/>
          </p:nvPr>
        </p:nvSpPr>
        <p:spPr>
          <a:xfrm>
            <a:off x="1295401" y="2556931"/>
            <a:ext cx="9601196" cy="3709397"/>
          </a:xfrm>
        </p:spPr>
        <p:txBody>
          <a:bodyPr>
            <a:normAutofit fontScale="92500" lnSpcReduction="10000"/>
          </a:bodyPr>
          <a:lstStyle/>
          <a:p>
            <a:pPr marL="0" indent="0" algn="just">
              <a:buNone/>
            </a:pPr>
            <a:endParaRPr lang="es-MX" dirty="0" smtClean="0"/>
          </a:p>
          <a:p>
            <a:pPr marL="0" indent="0" algn="just">
              <a:buNone/>
            </a:pPr>
            <a:endParaRPr lang="es-MX" dirty="0"/>
          </a:p>
          <a:p>
            <a:pPr marL="0" indent="0" algn="just">
              <a:buNone/>
            </a:pPr>
            <a:endParaRPr lang="es-MX" dirty="0" smtClean="0"/>
          </a:p>
          <a:p>
            <a:pPr marL="0" indent="0" algn="just">
              <a:buNone/>
            </a:pPr>
            <a:endParaRPr lang="es-MX" dirty="0"/>
          </a:p>
          <a:p>
            <a:pPr marL="0" indent="0" algn="just">
              <a:buNone/>
            </a:pPr>
            <a:endParaRPr lang="es-MX" dirty="0" smtClean="0"/>
          </a:p>
          <a:p>
            <a:pPr marL="0" indent="0" algn="just">
              <a:buNone/>
            </a:pPr>
            <a:r>
              <a:rPr lang="es-MX" sz="3500" dirty="0" smtClean="0"/>
              <a:t>12</a:t>
            </a:r>
            <a:r>
              <a:rPr lang="es-MX" sz="3500" dirty="0"/>
              <a:t>. Posteriormente calcularemos el ISR o Subsidio, para calcularlo tomaremos en cuenta el ISR anteriormente calculado menos el subsidio.</a:t>
            </a:r>
          </a:p>
        </p:txBody>
      </p:sp>
      <p:pic>
        <p:nvPicPr>
          <p:cNvPr id="4" name="3 Imagen"/>
          <p:cNvPicPr/>
          <p:nvPr/>
        </p:nvPicPr>
        <p:blipFill rotWithShape="1">
          <a:blip r:embed="rId2"/>
          <a:srcRect l="4005" t="40822" r="69077" b="29041"/>
          <a:stretch/>
        </p:blipFill>
        <p:spPr bwMode="auto">
          <a:xfrm>
            <a:off x="1684686" y="2418931"/>
            <a:ext cx="4176464" cy="2341870"/>
          </a:xfrm>
          <a:prstGeom prst="rect">
            <a:avLst/>
          </a:prstGeom>
          <a:ln>
            <a:noFill/>
          </a:ln>
          <a:extLst>
            <a:ext uri="{53640926-AAD7-44D8-BBD7-CCE9431645EC}">
              <a14:shadowObscured xmlns:a14="http://schemas.microsoft.com/office/drawing/2010/main"/>
            </a:ext>
          </a:extLst>
        </p:spPr>
      </p:pic>
      <p:pic>
        <p:nvPicPr>
          <p:cNvPr id="5" name="4 Imagen"/>
          <p:cNvPicPr/>
          <p:nvPr/>
        </p:nvPicPr>
        <p:blipFill rotWithShape="1">
          <a:blip r:embed="rId3"/>
          <a:srcRect l="4158" t="30685" r="56770" b="34795"/>
          <a:stretch/>
        </p:blipFill>
        <p:spPr bwMode="auto">
          <a:xfrm>
            <a:off x="5861150" y="2285999"/>
            <a:ext cx="4608512" cy="25572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61358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779930" y="1062318"/>
            <a:ext cx="10529046" cy="5029200"/>
          </a:xfrm>
        </p:spPr>
        <p:txBody>
          <a:bodyPr>
            <a:normAutofit fontScale="62500" lnSpcReduction="20000"/>
          </a:bodyPr>
          <a:lstStyle/>
          <a:p>
            <a:pPr marL="0" lvl="0" indent="0" algn="just">
              <a:buNone/>
            </a:pPr>
            <a:endParaRPr lang="es-MX" dirty="0" smtClean="0"/>
          </a:p>
          <a:p>
            <a:pPr marL="0" lvl="0" indent="0" algn="just">
              <a:buNone/>
            </a:pPr>
            <a:endParaRPr lang="es-MX" dirty="0"/>
          </a:p>
          <a:p>
            <a:pPr marL="0" lvl="0" indent="0" algn="just">
              <a:buNone/>
            </a:pPr>
            <a:endParaRPr lang="es-MX" dirty="0" smtClean="0"/>
          </a:p>
          <a:p>
            <a:pPr marL="0" lvl="0" indent="0" algn="just">
              <a:buNone/>
            </a:pPr>
            <a:endParaRPr lang="es-MX" dirty="0"/>
          </a:p>
          <a:p>
            <a:pPr marL="0" lvl="0" indent="0" algn="just">
              <a:buNone/>
            </a:pPr>
            <a:endParaRPr lang="es-MX" dirty="0" smtClean="0"/>
          </a:p>
          <a:p>
            <a:pPr marL="0" lvl="0" indent="0" algn="just">
              <a:buNone/>
            </a:pPr>
            <a:r>
              <a:rPr lang="es-MX" sz="5100" dirty="0" smtClean="0"/>
              <a:t>13. Después </a:t>
            </a:r>
            <a:r>
              <a:rPr lang="es-MX" sz="5100" dirty="0"/>
              <a:t>calcularemos el Neto a pagar, en donde se tomara nuestro ingreso mensual gravado menos el ISR o Subsidio</a:t>
            </a:r>
            <a:r>
              <a:rPr lang="es-MX" sz="5100" dirty="0" smtClean="0"/>
              <a:t>.</a:t>
            </a:r>
          </a:p>
          <a:p>
            <a:pPr marL="0" lvl="0" indent="0" algn="just">
              <a:buNone/>
            </a:pPr>
            <a:endParaRPr lang="es-MX" sz="5100" dirty="0"/>
          </a:p>
          <a:p>
            <a:pPr marL="0" lvl="0" indent="0" algn="just">
              <a:buNone/>
            </a:pPr>
            <a:r>
              <a:rPr lang="es-MX" sz="5100" dirty="0" smtClean="0"/>
              <a:t>14. Si </a:t>
            </a:r>
            <a:r>
              <a:rPr lang="es-MX" sz="5100" dirty="0"/>
              <a:t>en algunos casos el subsidio es mayor solo se quedara la diferencia en el ISR o subsidio y se sumara al ingreso, en el cual le podremos dar un formato condicional en donde nos marcara e diferente color nuestro ISR o Subsidio.</a:t>
            </a:r>
          </a:p>
          <a:p>
            <a:pPr algn="just"/>
            <a:endParaRPr lang="es-MX" dirty="0"/>
          </a:p>
        </p:txBody>
      </p:sp>
    </p:spTree>
    <p:extLst>
      <p:ext uri="{BB962C8B-B14F-4D97-AF65-F5344CB8AC3E}">
        <p14:creationId xmlns:p14="http://schemas.microsoft.com/office/powerpoint/2010/main" val="378898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743200" y="1871131"/>
            <a:ext cx="6764867" cy="2351245"/>
          </a:xfrm>
        </p:spPr>
        <p:txBody>
          <a:bodyPr/>
          <a:lstStyle/>
          <a:p>
            <a:pPr marL="0" indent="0"/>
            <a:r>
              <a:rPr lang="es-MX" sz="10000" b="1" u="sng" dirty="0">
                <a:latin typeface="AR DARLING" panose="02000000000000000000" pitchFamily="2" charset="0"/>
              </a:rPr>
              <a:t>Aguinaldo</a:t>
            </a:r>
          </a:p>
        </p:txBody>
      </p:sp>
    </p:spTree>
    <p:extLst>
      <p:ext uri="{BB962C8B-B14F-4D97-AF65-F5344CB8AC3E}">
        <p14:creationId xmlns:p14="http://schemas.microsoft.com/office/powerpoint/2010/main" val="15662616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5"/>
          <p:cNvPicPr>
            <a:picLocks noGrp="1" noChangeAspect="1"/>
          </p:cNvPicPr>
          <p:nvPr>
            <p:ph idx="1"/>
          </p:nvPr>
        </p:nvPicPr>
        <p:blipFill rotWithShape="1">
          <a:blip r:embed="rId2"/>
          <a:srcRect r="32110" b="3334"/>
          <a:stretch/>
        </p:blipFill>
        <p:spPr>
          <a:xfrm>
            <a:off x="685800" y="725019"/>
            <a:ext cx="10878671" cy="5366499"/>
          </a:xfrm>
          <a:prstGeom prst="rect">
            <a:avLst/>
          </a:prstGeom>
        </p:spPr>
      </p:pic>
    </p:spTree>
    <p:extLst>
      <p:ext uri="{BB962C8B-B14F-4D97-AF65-F5344CB8AC3E}">
        <p14:creationId xmlns:p14="http://schemas.microsoft.com/office/powerpoint/2010/main" val="599403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Procedimiento:</a:t>
            </a:r>
          </a:p>
        </p:txBody>
      </p:sp>
      <p:sp>
        <p:nvSpPr>
          <p:cNvPr id="3" name="Marcador de contenido 2"/>
          <p:cNvSpPr>
            <a:spLocks noGrp="1"/>
          </p:cNvSpPr>
          <p:nvPr>
            <p:ph idx="1"/>
          </p:nvPr>
        </p:nvSpPr>
        <p:spPr/>
        <p:txBody>
          <a:bodyPr>
            <a:normAutofit fontScale="85000" lnSpcReduction="20000"/>
          </a:bodyPr>
          <a:lstStyle/>
          <a:p>
            <a:pPr>
              <a:buFont typeface="Wingdings" panose="05000000000000000000" pitchFamily="2" charset="2"/>
              <a:buChar char="ü"/>
            </a:pPr>
            <a:r>
              <a:rPr lang="es-MX" dirty="0"/>
              <a:t>Se tomo en cuenta la zona geográfica B por que nuestra empresa se encuentra en Zacapoaxtla.</a:t>
            </a:r>
          </a:p>
          <a:p>
            <a:pPr>
              <a:buFont typeface="Wingdings" panose="05000000000000000000" pitchFamily="2" charset="2"/>
              <a:buChar char="ü"/>
            </a:pPr>
            <a:r>
              <a:rPr lang="es-MX" dirty="0"/>
              <a:t>Posteriormente se enlistaron los nombres de los trabajadores.</a:t>
            </a:r>
          </a:p>
          <a:p>
            <a:pPr>
              <a:buFont typeface="Wingdings" panose="05000000000000000000" pitchFamily="2" charset="2"/>
              <a:buChar char="ü"/>
            </a:pPr>
            <a:r>
              <a:rPr lang="es-MX" dirty="0"/>
              <a:t>Luego se determino si reciben o no salario mínimo de acuerdo a la jerarquía  de la empresa.</a:t>
            </a:r>
          </a:p>
          <a:p>
            <a:pPr>
              <a:buFont typeface="Wingdings" panose="05000000000000000000" pitchFamily="2" charset="2"/>
              <a:buChar char="ü"/>
            </a:pPr>
            <a:r>
              <a:rPr lang="es-MX" dirty="0"/>
              <a:t>Todos los empleados han laborado los 365 días del año.</a:t>
            </a:r>
          </a:p>
          <a:p>
            <a:pPr>
              <a:buFont typeface="Wingdings" panose="05000000000000000000" pitchFamily="2" charset="2"/>
              <a:buChar char="ü"/>
            </a:pPr>
            <a:r>
              <a:rPr lang="es-MX" dirty="0"/>
              <a:t>Se tomo como sueldo base $ 20,000 .</a:t>
            </a:r>
          </a:p>
          <a:p>
            <a:pPr>
              <a:buFont typeface="Wingdings" panose="05000000000000000000" pitchFamily="2" charset="2"/>
              <a:buChar char="ü"/>
            </a:pPr>
            <a:r>
              <a:rPr lang="es-MX" dirty="0"/>
              <a:t>Generándose así los días de aguinaldo tomando en cuenta los días laborados.</a:t>
            </a:r>
          </a:p>
          <a:p>
            <a:pPr>
              <a:buFont typeface="Wingdings" panose="05000000000000000000" pitchFamily="2" charset="2"/>
              <a:buChar char="ü"/>
            </a:pPr>
            <a:r>
              <a:rPr lang="es-MX" dirty="0"/>
              <a:t>Por ultimo se obtuvo el monto de aguinaldo tomándose en cuenta si recibe el salario mínimo o </a:t>
            </a:r>
            <a:r>
              <a:rPr lang="es-MX" dirty="0" smtClean="0"/>
              <a:t>no.</a:t>
            </a:r>
            <a:endParaRPr lang="es-MX" dirty="0"/>
          </a:p>
        </p:txBody>
      </p:sp>
    </p:spTree>
    <p:extLst>
      <p:ext uri="{BB962C8B-B14F-4D97-AF65-F5344CB8AC3E}">
        <p14:creationId xmlns:p14="http://schemas.microsoft.com/office/powerpoint/2010/main" val="308429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9588" y="1532965"/>
            <a:ext cx="11255188" cy="753034"/>
          </a:xfrm>
        </p:spPr>
        <p:txBody>
          <a:bodyPr>
            <a:normAutofit fontScale="90000"/>
          </a:bodyPr>
          <a:lstStyle/>
          <a:p>
            <a:r>
              <a:rPr lang="es-MX" sz="3600" dirty="0"/>
              <a:t>Lupita entró a trabajar a una empresa privada con un sueldo de 12 mil pesos y se mantiene en su empleo hasta el fin de año. En total habría trabajado 365 días</a:t>
            </a:r>
            <a:r>
              <a:rPr lang="es-MX" dirty="0"/>
              <a:t>.</a:t>
            </a:r>
            <a:br>
              <a:rPr lang="es-MX" dirty="0"/>
            </a:br>
            <a:endParaRPr lang="es-MX" dirty="0"/>
          </a:p>
        </p:txBody>
      </p:sp>
      <p:sp>
        <p:nvSpPr>
          <p:cNvPr id="3" name="Marcador de contenido 2"/>
          <p:cNvSpPr>
            <a:spLocks noGrp="1"/>
          </p:cNvSpPr>
          <p:nvPr>
            <p:ph idx="1"/>
          </p:nvPr>
        </p:nvSpPr>
        <p:spPr/>
        <p:txBody>
          <a:bodyPr>
            <a:normAutofit/>
          </a:bodyPr>
          <a:lstStyle/>
          <a:p>
            <a:pPr marL="0" indent="0" algn="r" fontAlgn="base">
              <a:buNone/>
            </a:pPr>
            <a:r>
              <a:rPr lang="es-MX" sz="3200" dirty="0">
                <a:solidFill>
                  <a:schemeClr val="tx1"/>
                </a:solidFill>
              </a:rPr>
              <a:t>12,000 /30= 400 </a:t>
            </a:r>
          </a:p>
          <a:p>
            <a:pPr marL="0" indent="0" algn="r" fontAlgn="base">
              <a:buNone/>
            </a:pPr>
            <a:r>
              <a:rPr lang="es-MX" sz="3200" dirty="0">
                <a:solidFill>
                  <a:schemeClr val="tx1"/>
                </a:solidFill>
              </a:rPr>
              <a:t>15 /365= 0.041 </a:t>
            </a:r>
          </a:p>
          <a:p>
            <a:pPr marL="0" indent="0" algn="r" fontAlgn="base">
              <a:buNone/>
            </a:pPr>
            <a:r>
              <a:rPr lang="es-MX" sz="3200" dirty="0">
                <a:solidFill>
                  <a:schemeClr val="tx1"/>
                </a:solidFill>
              </a:rPr>
              <a:t>0.041 x 365 = 14.965 </a:t>
            </a:r>
          </a:p>
          <a:p>
            <a:pPr marL="0" indent="0" algn="r" fontAlgn="base">
              <a:buNone/>
            </a:pPr>
            <a:r>
              <a:rPr lang="es-MX" sz="3200" dirty="0">
                <a:solidFill>
                  <a:schemeClr val="tx1"/>
                </a:solidFill>
              </a:rPr>
              <a:t>400 x14.965 = 5986 pesos</a:t>
            </a:r>
          </a:p>
        </p:txBody>
      </p:sp>
    </p:spTree>
    <p:extLst>
      <p:ext uri="{BB962C8B-B14F-4D97-AF65-F5344CB8AC3E}">
        <p14:creationId xmlns:p14="http://schemas.microsoft.com/office/powerpoint/2010/main" val="11197821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11090" y="672850"/>
            <a:ext cx="9601196" cy="1303867"/>
          </a:xfrm>
        </p:spPr>
        <p:txBody>
          <a:bodyPr>
            <a:normAutofit fontScale="90000"/>
          </a:bodyPr>
          <a:lstStyle/>
          <a:p>
            <a:r>
              <a:rPr lang="es-MX" dirty="0"/>
              <a:t>Procedimiento:</a:t>
            </a:r>
            <a:br>
              <a:rPr lang="es-MX" dirty="0"/>
            </a:br>
            <a:endParaRPr lang="es-MX" dirty="0"/>
          </a:p>
        </p:txBody>
      </p:sp>
      <p:sp>
        <p:nvSpPr>
          <p:cNvPr id="3" name="Marcador de contenido 2"/>
          <p:cNvSpPr>
            <a:spLocks noGrp="1"/>
          </p:cNvSpPr>
          <p:nvPr>
            <p:ph idx="1"/>
          </p:nvPr>
        </p:nvSpPr>
        <p:spPr>
          <a:xfrm>
            <a:off x="685800" y="1532965"/>
            <a:ext cx="10851776" cy="4558553"/>
          </a:xfrm>
        </p:spPr>
        <p:txBody>
          <a:bodyPr>
            <a:noAutofit/>
          </a:bodyPr>
          <a:lstStyle/>
          <a:p>
            <a:pPr lvl="0" fontAlgn="base"/>
            <a:r>
              <a:rPr lang="es-MX" sz="2200" dirty="0"/>
              <a:t>Primero identificamos a un empleado de la empresa</a:t>
            </a:r>
            <a:r>
              <a:rPr lang="es-MX" sz="2200" dirty="0" smtClean="0"/>
              <a:t>.</a:t>
            </a:r>
            <a:endParaRPr lang="es-MX" sz="2200" dirty="0"/>
          </a:p>
          <a:p>
            <a:pPr lvl="0" fontAlgn="base"/>
            <a:r>
              <a:rPr lang="es-MX" sz="2200" dirty="0"/>
              <a:t>Después checamos el salario que tiene el empleado y los días que ha laborado en la empresa para realizar el cálculo de su aguinaldo</a:t>
            </a:r>
            <a:r>
              <a:rPr lang="es-MX" sz="2200" dirty="0" smtClean="0"/>
              <a:t>.</a:t>
            </a:r>
            <a:endParaRPr lang="es-MX" sz="2200" dirty="0"/>
          </a:p>
          <a:p>
            <a:pPr lvl="0" fontAlgn="base"/>
            <a:r>
              <a:rPr lang="es-MX" sz="2200" dirty="0"/>
              <a:t>Tomando en cuenta que el empleado tiene un salario de 12000 lo dividiremos entre los 30 días esto nos arrojara el sueldo diario que gana el empleado</a:t>
            </a:r>
            <a:r>
              <a:rPr lang="es-MX" sz="2200" dirty="0" smtClean="0"/>
              <a:t>.</a:t>
            </a:r>
            <a:endParaRPr lang="es-MX" sz="2200" dirty="0"/>
          </a:p>
          <a:p>
            <a:pPr lvl="0" fontAlgn="base"/>
            <a:r>
              <a:rPr lang="es-MX" sz="2200" dirty="0"/>
              <a:t>Después los 15 días de aguinaldo los dividiremos entre los 365 días que tiene el año, dándonos como resultado los días proporcionales</a:t>
            </a:r>
            <a:r>
              <a:rPr lang="es-MX" sz="2200" dirty="0" smtClean="0"/>
              <a:t>.</a:t>
            </a:r>
            <a:endParaRPr lang="es-MX" sz="2200" dirty="0"/>
          </a:p>
          <a:p>
            <a:pPr lvl="0" fontAlgn="base"/>
            <a:r>
              <a:rPr lang="es-MX" sz="2200" dirty="0"/>
              <a:t>Posteriormente tomamos en cuenta el salario diario del empleado y lo multiplicaremos por los días proporcionales (14.965</a:t>
            </a:r>
            <a:r>
              <a:rPr lang="es-MX" sz="2200" dirty="0" smtClean="0"/>
              <a:t>).</a:t>
            </a:r>
            <a:endParaRPr lang="es-MX" sz="2200" dirty="0"/>
          </a:p>
          <a:p>
            <a:pPr lvl="0" fontAlgn="base"/>
            <a:r>
              <a:rPr lang="es-MX" sz="2200" dirty="0"/>
              <a:t>El resultado de nuestra operación nos dará como resultado la cantidad de dinero que el trabajador recibirá de aguinaldo.</a:t>
            </a:r>
          </a:p>
        </p:txBody>
      </p:sp>
    </p:spTree>
    <p:extLst>
      <p:ext uri="{BB962C8B-B14F-4D97-AF65-F5344CB8AC3E}">
        <p14:creationId xmlns:p14="http://schemas.microsoft.com/office/powerpoint/2010/main" val="6115573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p:cNvPicPr>
          <p:nvPr>
            <p:ph idx="1"/>
          </p:nvPr>
        </p:nvPicPr>
        <p:blipFill rotWithShape="1">
          <a:blip r:embed="rId2"/>
          <a:srcRect l="10926" t="48101" r="37938" b="4911"/>
          <a:stretch/>
        </p:blipFill>
        <p:spPr bwMode="auto">
          <a:xfrm>
            <a:off x="3025588" y="860612"/>
            <a:ext cx="6145306" cy="50147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0716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692398" y="1871131"/>
            <a:ext cx="6815669" cy="2700869"/>
          </a:xfrm>
        </p:spPr>
        <p:txBody>
          <a:bodyPr/>
          <a:lstStyle/>
          <a:p>
            <a:r>
              <a:rPr lang="es-MX" sz="6600" b="1" dirty="0" smtClean="0">
                <a:solidFill>
                  <a:schemeClr val="accent2">
                    <a:lumMod val="50000"/>
                  </a:schemeClr>
                </a:solidFill>
                <a:latin typeface="Algerian" panose="04020705040A02060702" pitchFamily="82" charset="0"/>
              </a:rPr>
              <a:t>Calculo </a:t>
            </a:r>
            <a:r>
              <a:rPr lang="es-MX" sz="6600" b="1" dirty="0">
                <a:solidFill>
                  <a:schemeClr val="accent2">
                    <a:lumMod val="50000"/>
                  </a:schemeClr>
                </a:solidFill>
                <a:latin typeface="Algerian" panose="04020705040A02060702" pitchFamily="82" charset="0"/>
              </a:rPr>
              <a:t>de </a:t>
            </a:r>
            <a:r>
              <a:rPr lang="es-MX" sz="6600" b="1" dirty="0" smtClean="0">
                <a:solidFill>
                  <a:schemeClr val="accent2">
                    <a:lumMod val="50000"/>
                  </a:schemeClr>
                </a:solidFill>
                <a:latin typeface="Algerian" panose="04020705040A02060702" pitchFamily="82" charset="0"/>
              </a:rPr>
              <a:t>finiquito.</a:t>
            </a:r>
            <a:endParaRPr lang="es-MX" sz="6600" dirty="0">
              <a:latin typeface="Algerian" panose="04020705040A02060702" pitchFamily="82" charset="0"/>
            </a:endParaRPr>
          </a:p>
        </p:txBody>
      </p:sp>
    </p:spTree>
    <p:extLst>
      <p:ext uri="{BB962C8B-B14F-4D97-AF65-F5344CB8AC3E}">
        <p14:creationId xmlns:p14="http://schemas.microsoft.com/office/powerpoint/2010/main" val="4081688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r"/>
            <a:r>
              <a:rPr lang="es-MX" sz="7200" dirty="0"/>
              <a:t>¿Qué es el finiquito?</a:t>
            </a:r>
          </a:p>
        </p:txBody>
      </p:sp>
      <p:sp>
        <p:nvSpPr>
          <p:cNvPr id="3" name="Marcador de contenido 2"/>
          <p:cNvSpPr>
            <a:spLocks noGrp="1"/>
          </p:cNvSpPr>
          <p:nvPr>
            <p:ph idx="1"/>
          </p:nvPr>
        </p:nvSpPr>
        <p:spPr/>
        <p:txBody>
          <a:bodyPr>
            <a:normAutofit/>
          </a:bodyPr>
          <a:lstStyle/>
          <a:p>
            <a:r>
              <a:rPr lang="es-MX" sz="3200" dirty="0"/>
              <a:t>El finiquito es el pago que recibe el trabajador al renunciar voluntariamente y cuando se termina la relación laboral con el empleador. Por medio de éste se cubre las diferencia en el salario percibid por el trabajador y lo que debe pagar en acumulado la empresa. </a:t>
            </a:r>
          </a:p>
        </p:txBody>
      </p:sp>
    </p:spTree>
    <p:extLst>
      <p:ext uri="{BB962C8B-B14F-4D97-AF65-F5344CB8AC3E}">
        <p14:creationId xmlns:p14="http://schemas.microsoft.com/office/powerpoint/2010/main" val="1412395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r"/>
            <a:r>
              <a:rPr lang="es-MX" sz="8000" dirty="0"/>
              <a:t>Instrucciones</a:t>
            </a:r>
          </a:p>
        </p:txBody>
      </p:sp>
      <p:sp>
        <p:nvSpPr>
          <p:cNvPr id="3" name="Marcador de contenido 2"/>
          <p:cNvSpPr>
            <a:spLocks noGrp="1"/>
          </p:cNvSpPr>
          <p:nvPr>
            <p:ph idx="1"/>
          </p:nvPr>
        </p:nvSpPr>
        <p:spPr>
          <a:xfrm>
            <a:off x="632012" y="2474259"/>
            <a:ext cx="10959353" cy="3778623"/>
          </a:xfrm>
        </p:spPr>
        <p:txBody>
          <a:bodyPr>
            <a:normAutofit fontScale="85000" lnSpcReduction="20000"/>
          </a:bodyPr>
          <a:lstStyle/>
          <a:p>
            <a:pPr marL="457200" indent="-457200">
              <a:buFont typeface="+mj-lt"/>
              <a:buAutoNum type="arabicPeriod"/>
            </a:pPr>
            <a:r>
              <a:rPr lang="es-MX" sz="2600" dirty="0"/>
              <a:t>Calcular el sueldo por días laborados en el mes. </a:t>
            </a:r>
          </a:p>
          <a:p>
            <a:pPr marL="457200" indent="-457200">
              <a:buFont typeface="+mj-lt"/>
              <a:buAutoNum type="arabicPeriod"/>
            </a:pPr>
            <a:r>
              <a:rPr lang="es-MX" sz="2600" dirty="0"/>
              <a:t>Multiplicar el salario diario por los días laborados del último mes. </a:t>
            </a:r>
          </a:p>
          <a:p>
            <a:pPr marL="457200" indent="-457200">
              <a:buFont typeface="+mj-lt"/>
              <a:buAutoNum type="arabicPeriod"/>
            </a:pPr>
            <a:r>
              <a:rPr lang="es-MX" sz="2600" dirty="0"/>
              <a:t>Hacer el cálculo de las vacaciones correspondientes a seis meses. Para este rubro la ley contempla que el equivalente en número de días de vacaciones por seis meses laborados es igual a ocho días.</a:t>
            </a:r>
          </a:p>
          <a:p>
            <a:pPr marL="457200" indent="-457200">
              <a:buFont typeface="+mj-lt"/>
              <a:buAutoNum type="arabicPeriod"/>
            </a:pPr>
            <a:r>
              <a:rPr lang="es-MX" sz="2600" dirty="0"/>
              <a:t>Obtener la prima vacacional. Para México se considera de un 25% sobre las vacaciones de seis meses.</a:t>
            </a:r>
          </a:p>
          <a:p>
            <a:pPr marL="457200" indent="-457200">
              <a:buFont typeface="+mj-lt"/>
              <a:buAutoNum type="arabicPeriod"/>
            </a:pPr>
            <a:r>
              <a:rPr lang="es-MX" sz="2600" dirty="0"/>
              <a:t>Realizar el cálculo correspondiente al aguinaldo. Por ley éste es igual a 15 días de trabajo. </a:t>
            </a:r>
          </a:p>
          <a:p>
            <a:pPr marL="457200" indent="-457200">
              <a:buFont typeface="+mj-lt"/>
              <a:buAutoNum type="arabicPeriod"/>
            </a:pPr>
            <a:r>
              <a:rPr lang="es-MX" sz="2600" dirty="0"/>
              <a:t>Calcular el total del finiquito. Lo único que restaría hacer es sumar desde el paso 1 hasta el 4 los montos obtenidos </a:t>
            </a:r>
            <a:r>
              <a:rPr lang="es-MX" dirty="0"/>
              <a:t/>
            </a:r>
            <a:br>
              <a:rPr lang="es-MX" dirty="0"/>
            </a:br>
            <a:endParaRPr lang="es-MX" dirty="0"/>
          </a:p>
        </p:txBody>
      </p:sp>
    </p:spTree>
    <p:extLst>
      <p:ext uri="{BB962C8B-B14F-4D97-AF65-F5344CB8AC3E}">
        <p14:creationId xmlns:p14="http://schemas.microsoft.com/office/powerpoint/2010/main" val="3288647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r"/>
            <a:r>
              <a:rPr lang="es-MX" sz="6000" dirty="0"/>
              <a:t>EJEMPLO:</a:t>
            </a:r>
          </a:p>
        </p:txBody>
      </p:sp>
      <p:sp>
        <p:nvSpPr>
          <p:cNvPr id="3" name="Marcador de contenido 2"/>
          <p:cNvSpPr>
            <a:spLocks noGrp="1"/>
          </p:cNvSpPr>
          <p:nvPr>
            <p:ph idx="1"/>
          </p:nvPr>
        </p:nvSpPr>
        <p:spPr>
          <a:xfrm>
            <a:off x="658906" y="2433919"/>
            <a:ext cx="10959353" cy="3724834"/>
          </a:xfrm>
        </p:spPr>
        <p:txBody>
          <a:bodyPr>
            <a:normAutofit fontScale="85000" lnSpcReduction="20000"/>
          </a:bodyPr>
          <a:lstStyle/>
          <a:p>
            <a:pPr lvl="0" fontAlgn="base">
              <a:buFont typeface="Wingdings" panose="05000000000000000000" pitchFamily="2" charset="2"/>
              <a:buChar char="Ø"/>
            </a:pPr>
            <a:r>
              <a:rPr lang="es-MX" dirty="0"/>
              <a:t>Calcular el sueldo por días laborados en el mes. Es decir que si tomamos en cuenta como fecha de renuncia el 15 de Septiembre de 2015 y un sueldo mensual de 8000 tendríamos que hacer primero el cálculo del salario diario. </a:t>
            </a:r>
            <a:br>
              <a:rPr lang="es-MX" dirty="0"/>
            </a:br>
            <a:r>
              <a:rPr lang="es-MX" dirty="0"/>
              <a:t>8000/ 30 =266.666 pesos, este es el salario diario. </a:t>
            </a:r>
          </a:p>
          <a:p>
            <a:pPr lvl="0" fontAlgn="base">
              <a:buFont typeface="Wingdings" panose="05000000000000000000" pitchFamily="2" charset="2"/>
              <a:buChar char="Ø"/>
            </a:pPr>
            <a:r>
              <a:rPr lang="es-MX" dirty="0"/>
              <a:t>Multiplicar el salario diario por los días laborados del último mes. </a:t>
            </a:r>
            <a:br>
              <a:rPr lang="es-MX" dirty="0"/>
            </a:br>
            <a:r>
              <a:rPr lang="es-MX" dirty="0"/>
              <a:t/>
            </a:r>
            <a:br>
              <a:rPr lang="es-MX" dirty="0"/>
            </a:br>
            <a:r>
              <a:rPr lang="es-MX" dirty="0"/>
              <a:t>266.666 * 15 = 4000 por concepto de días laborados del mes. </a:t>
            </a:r>
          </a:p>
          <a:p>
            <a:pPr lvl="0" fontAlgn="base">
              <a:buFont typeface="Wingdings" panose="05000000000000000000" pitchFamily="2" charset="2"/>
              <a:buChar char="Ø"/>
            </a:pPr>
            <a:r>
              <a:rPr lang="es-MX" dirty="0"/>
              <a:t>Hacer el cálculo de las vacaciones correspondientes a seis meses. Para este rubro la ley contempla que el equivalente en número de días de vacaciones por seis meses laborados es igual a ocho días. Por tanto siguiendo con el ejemplo sería </a:t>
            </a:r>
            <a:br>
              <a:rPr lang="es-MX" dirty="0"/>
            </a:br>
            <a:r>
              <a:rPr lang="es-MX" dirty="0"/>
              <a:t/>
            </a:r>
            <a:br>
              <a:rPr lang="es-MX" dirty="0"/>
            </a:br>
            <a:r>
              <a:rPr lang="es-MX" dirty="0"/>
              <a:t>8 * 266.66 = 2,133.3333 pesos por vacaciones. </a:t>
            </a:r>
            <a:br>
              <a:rPr lang="es-MX" dirty="0"/>
            </a:br>
            <a:endParaRPr lang="es-MX" dirty="0"/>
          </a:p>
        </p:txBody>
      </p:sp>
    </p:spTree>
    <p:extLst>
      <p:ext uri="{BB962C8B-B14F-4D97-AF65-F5344CB8AC3E}">
        <p14:creationId xmlns:p14="http://schemas.microsoft.com/office/powerpoint/2010/main" val="8808255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5800" y="806824"/>
            <a:ext cx="10905565" cy="5284695"/>
          </a:xfrm>
        </p:spPr>
        <p:txBody>
          <a:bodyPr>
            <a:normAutofit fontScale="92500" lnSpcReduction="20000"/>
          </a:bodyPr>
          <a:lstStyle/>
          <a:p>
            <a:pPr lvl="0" fontAlgn="base">
              <a:buFont typeface="Wingdings" panose="05000000000000000000" pitchFamily="2" charset="2"/>
              <a:buChar char="Ø"/>
            </a:pPr>
            <a:r>
              <a:rPr lang="es-MX" dirty="0"/>
              <a:t>Obtener la prima vacacional. Para México se considera de un 25% sobre las vacaciones de seis meses. Por tanto siguiendo el orden de ejemplo sería: </a:t>
            </a:r>
            <a:br>
              <a:rPr lang="es-MX" dirty="0"/>
            </a:br>
            <a:r>
              <a:rPr lang="es-MX" dirty="0"/>
              <a:t/>
            </a:r>
            <a:br>
              <a:rPr lang="es-MX" dirty="0"/>
            </a:br>
            <a:r>
              <a:rPr lang="es-MX" dirty="0"/>
              <a:t>2,133.3333 * .25 = 533.3333 por concepto de prima vacacional. </a:t>
            </a:r>
            <a:endParaRPr lang="es-MX" dirty="0" smtClean="0"/>
          </a:p>
          <a:p>
            <a:pPr lvl="0" fontAlgn="base">
              <a:buFont typeface="Wingdings" panose="05000000000000000000" pitchFamily="2" charset="2"/>
              <a:buChar char="Ø"/>
            </a:pPr>
            <a:endParaRPr lang="es-MX" dirty="0"/>
          </a:p>
          <a:p>
            <a:pPr lvl="0" fontAlgn="base">
              <a:buFont typeface="Wingdings" panose="05000000000000000000" pitchFamily="2" charset="2"/>
              <a:buChar char="Ø"/>
            </a:pPr>
            <a:r>
              <a:rPr lang="es-MX" dirty="0"/>
              <a:t>Realizar el cálculo correspondiente al aguinaldo. Por ley éste es igual a 15 días de trabajo. </a:t>
            </a:r>
            <a:br>
              <a:rPr lang="es-MX" dirty="0"/>
            </a:br>
            <a:r>
              <a:rPr lang="es-MX" dirty="0"/>
              <a:t/>
            </a:r>
            <a:br>
              <a:rPr lang="es-MX" dirty="0"/>
            </a:br>
            <a:r>
              <a:rPr lang="es-MX" dirty="0"/>
              <a:t>Por tanto 15 / 12 = 1.25 días por mes. </a:t>
            </a:r>
            <a:br>
              <a:rPr lang="es-MX" dirty="0"/>
            </a:br>
            <a:r>
              <a:rPr lang="es-MX" dirty="0"/>
              <a:t>Como en el ejemplo se trabajó completo hasta Agosto serían 8 meses.</a:t>
            </a:r>
            <a:br>
              <a:rPr lang="es-MX" dirty="0"/>
            </a:br>
            <a:r>
              <a:rPr lang="es-MX" dirty="0"/>
              <a:t>Tenemos 1.25 * 8 = 10  días que se multiplican por el salario. </a:t>
            </a:r>
            <a:br>
              <a:rPr lang="es-MX" dirty="0"/>
            </a:br>
            <a:r>
              <a:rPr lang="es-MX" dirty="0"/>
              <a:t/>
            </a:r>
            <a:br>
              <a:rPr lang="es-MX" dirty="0"/>
            </a:br>
            <a:r>
              <a:rPr lang="es-MX" dirty="0"/>
              <a:t>10 * 266.666 = 2,666.66 por concepto de aguinaldo. </a:t>
            </a:r>
            <a:endParaRPr lang="es-MX" dirty="0" smtClean="0"/>
          </a:p>
          <a:p>
            <a:pPr lvl="0" fontAlgn="base">
              <a:buFont typeface="Wingdings" panose="05000000000000000000" pitchFamily="2" charset="2"/>
              <a:buChar char="Ø"/>
            </a:pPr>
            <a:endParaRPr lang="es-MX" dirty="0"/>
          </a:p>
          <a:p>
            <a:pPr fontAlgn="base">
              <a:buFont typeface="Wingdings" panose="05000000000000000000" pitchFamily="2" charset="2"/>
              <a:buChar char="Ø"/>
            </a:pPr>
            <a:r>
              <a:rPr lang="es-MX" dirty="0" smtClean="0"/>
              <a:t>Calcular </a:t>
            </a:r>
            <a:r>
              <a:rPr lang="es-MX" dirty="0"/>
              <a:t>el total del finiquito. Lo único que restaría hacer es sumar desde el paso 1 hasta el 4 los montos obtenidos que sería: </a:t>
            </a:r>
            <a:br>
              <a:rPr lang="es-MX" dirty="0"/>
            </a:br>
            <a:r>
              <a:rPr lang="es-MX" dirty="0"/>
              <a:t/>
            </a:r>
            <a:br>
              <a:rPr lang="es-MX" dirty="0"/>
            </a:br>
            <a:r>
              <a:rPr lang="es-MX" dirty="0"/>
              <a:t>4,000 + 2,133.3333 + 533.3333 + 2,666.66=  9,333.3266 que sería el finiquito que se recibiría.</a:t>
            </a:r>
          </a:p>
        </p:txBody>
      </p:sp>
    </p:spTree>
    <p:extLst>
      <p:ext uri="{BB962C8B-B14F-4D97-AF65-F5344CB8AC3E}">
        <p14:creationId xmlns:p14="http://schemas.microsoft.com/office/powerpoint/2010/main" val="3573623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5" name="Marcador de contenido 3"/>
          <p:cNvPicPr>
            <a:picLocks noGrp="1" noChangeAspect="1"/>
          </p:cNvPicPr>
          <p:nvPr>
            <p:ph sz="half" idx="1"/>
          </p:nvPr>
        </p:nvPicPr>
        <p:blipFill rotWithShape="1">
          <a:blip r:embed="rId2"/>
          <a:srcRect l="717" t="24342" r="68473" b="8161"/>
          <a:stretch/>
        </p:blipFill>
        <p:spPr>
          <a:xfrm>
            <a:off x="860612" y="403412"/>
            <a:ext cx="5109881" cy="6104964"/>
          </a:xfrm>
          <a:prstGeom prst="rect">
            <a:avLst/>
          </a:prstGeom>
        </p:spPr>
      </p:pic>
      <p:pic>
        <p:nvPicPr>
          <p:cNvPr id="6" name="Marcador de contenido 5"/>
          <p:cNvPicPr>
            <a:picLocks noGrp="1" noChangeAspect="1"/>
          </p:cNvPicPr>
          <p:nvPr>
            <p:ph sz="half" idx="2"/>
          </p:nvPr>
        </p:nvPicPr>
        <p:blipFill rotWithShape="1">
          <a:blip r:embed="rId3"/>
          <a:srcRect l="6972" t="27206" r="51171" b="18934"/>
          <a:stretch/>
        </p:blipFill>
        <p:spPr>
          <a:xfrm>
            <a:off x="5970493" y="403413"/>
            <a:ext cx="5360895" cy="5862916"/>
          </a:xfrm>
          <a:prstGeom prst="rect">
            <a:avLst/>
          </a:prstGeom>
        </p:spPr>
      </p:pic>
    </p:spTree>
    <p:extLst>
      <p:ext uri="{BB962C8B-B14F-4D97-AF65-F5344CB8AC3E}">
        <p14:creationId xmlns:p14="http://schemas.microsoft.com/office/powerpoint/2010/main" val="369713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t="32772" r="50062" b="17440"/>
          <a:stretch/>
        </p:blipFill>
        <p:spPr>
          <a:xfrm>
            <a:off x="551329" y="672353"/>
            <a:ext cx="5244353" cy="5661212"/>
          </a:xfrm>
          <a:prstGeom prst="rect">
            <a:avLst/>
          </a:prstGeom>
        </p:spPr>
      </p:pic>
      <p:pic>
        <p:nvPicPr>
          <p:cNvPr id="5" name="Imagen 4"/>
          <p:cNvPicPr>
            <a:picLocks noChangeAspect="1"/>
          </p:cNvPicPr>
          <p:nvPr/>
        </p:nvPicPr>
        <p:blipFill rotWithShape="1">
          <a:blip r:embed="rId3"/>
          <a:srcRect l="2114" t="25735" r="64504" b="12868"/>
          <a:stretch/>
        </p:blipFill>
        <p:spPr>
          <a:xfrm>
            <a:off x="5997388" y="672353"/>
            <a:ext cx="5311588" cy="5486400"/>
          </a:xfrm>
          <a:prstGeom prst="rect">
            <a:avLst/>
          </a:prstGeom>
        </p:spPr>
      </p:pic>
    </p:spTree>
    <p:extLst>
      <p:ext uri="{BB962C8B-B14F-4D97-AF65-F5344CB8AC3E}">
        <p14:creationId xmlns:p14="http://schemas.microsoft.com/office/powerpoint/2010/main" val="2320768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76518" y="4076450"/>
            <a:ext cx="11443447" cy="1515533"/>
          </a:xfrm>
        </p:spPr>
        <p:txBody>
          <a:bodyPr/>
          <a:lstStyle/>
          <a:p>
            <a:r>
              <a:rPr lang="es-MX" sz="9600" b="1" dirty="0" smtClean="0">
                <a:effectLst>
                  <a:outerShdw blurRad="38100" dist="38100" dir="2700000" algn="tl">
                    <a:srgbClr val="000000">
                      <a:alpha val="43137"/>
                    </a:srgbClr>
                  </a:outerShdw>
                </a:effectLst>
                <a:latin typeface="AR HERMANN" panose="02000000000000000000" pitchFamily="2" charset="0"/>
              </a:rPr>
              <a:t>Prima de </a:t>
            </a:r>
            <a:br>
              <a:rPr lang="es-MX" sz="9600" b="1" dirty="0" smtClean="0">
                <a:effectLst>
                  <a:outerShdw blurRad="38100" dist="38100" dir="2700000" algn="tl">
                    <a:srgbClr val="000000">
                      <a:alpha val="43137"/>
                    </a:srgbClr>
                  </a:outerShdw>
                </a:effectLst>
                <a:latin typeface="AR HERMANN" panose="02000000000000000000" pitchFamily="2" charset="0"/>
              </a:rPr>
            </a:br>
            <a:r>
              <a:rPr lang="es-MX" sz="9600" b="1" dirty="0" smtClean="0">
                <a:effectLst>
                  <a:outerShdw blurRad="38100" dist="38100" dir="2700000" algn="tl">
                    <a:srgbClr val="000000">
                      <a:alpha val="43137"/>
                    </a:srgbClr>
                  </a:outerShdw>
                </a:effectLst>
                <a:latin typeface="AR HERMANN" panose="02000000000000000000" pitchFamily="2" charset="0"/>
              </a:rPr>
              <a:t>Riesgos de </a:t>
            </a:r>
            <a:br>
              <a:rPr lang="es-MX" sz="9600" b="1" dirty="0" smtClean="0">
                <a:effectLst>
                  <a:outerShdw blurRad="38100" dist="38100" dir="2700000" algn="tl">
                    <a:srgbClr val="000000">
                      <a:alpha val="43137"/>
                    </a:srgbClr>
                  </a:outerShdw>
                </a:effectLst>
                <a:latin typeface="AR HERMANN" panose="02000000000000000000" pitchFamily="2" charset="0"/>
              </a:rPr>
            </a:br>
            <a:r>
              <a:rPr lang="es-MX" sz="9600" b="1" dirty="0" smtClean="0">
                <a:effectLst>
                  <a:outerShdw blurRad="38100" dist="38100" dir="2700000" algn="tl">
                    <a:srgbClr val="000000">
                      <a:alpha val="43137"/>
                    </a:srgbClr>
                  </a:outerShdw>
                </a:effectLst>
                <a:latin typeface="AR HERMANN" panose="02000000000000000000" pitchFamily="2" charset="0"/>
              </a:rPr>
              <a:t>Trabajo </a:t>
            </a:r>
            <a:endParaRPr lang="es-MX" sz="9600" b="1" dirty="0">
              <a:effectLst>
                <a:outerShdw blurRad="38100" dist="38100" dir="2700000" algn="tl">
                  <a:srgbClr val="000000">
                    <a:alpha val="43137"/>
                  </a:srgbClr>
                </a:outerShdw>
              </a:effectLst>
              <a:latin typeface="AR HERMANN" panose="02000000000000000000" pitchFamily="2" charset="0"/>
            </a:endParaRPr>
          </a:p>
        </p:txBody>
      </p:sp>
    </p:spTree>
    <p:extLst>
      <p:ext uri="{BB962C8B-B14F-4D97-AF65-F5344CB8AC3E}">
        <p14:creationId xmlns:p14="http://schemas.microsoft.com/office/powerpoint/2010/main" val="3267779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968685"/>
            <a:ext cx="9601196" cy="1303867"/>
          </a:xfrm>
        </p:spPr>
        <p:txBody>
          <a:bodyPr>
            <a:normAutofit/>
          </a:bodyPr>
          <a:lstStyle/>
          <a:p>
            <a:pPr algn="r"/>
            <a:r>
              <a:rPr lang="es-MX" sz="6600" dirty="0" smtClean="0"/>
              <a:t>¿Qué es?</a:t>
            </a:r>
            <a:endParaRPr lang="es-MX" sz="6600" dirty="0"/>
          </a:p>
        </p:txBody>
      </p:sp>
      <p:sp>
        <p:nvSpPr>
          <p:cNvPr id="3" name="Marcador de contenido 2"/>
          <p:cNvSpPr>
            <a:spLocks noGrp="1"/>
          </p:cNvSpPr>
          <p:nvPr>
            <p:ph idx="1"/>
          </p:nvPr>
        </p:nvSpPr>
        <p:spPr/>
        <p:txBody>
          <a:bodyPr/>
          <a:lstStyle/>
          <a:p>
            <a:pPr marL="0" indent="0">
              <a:buNone/>
            </a:pPr>
            <a:endParaRPr lang="es-MX" sz="3200" dirty="0"/>
          </a:p>
          <a:p>
            <a:r>
              <a:rPr lang="es-MX" sz="3200" dirty="0"/>
              <a:t>La Prima Riesgos de Trabajo es una obligación que cada año debes presentar como empresa, ya que es la base sobre la que vas a cotizar el seguro de riesgos de trabajo. </a:t>
            </a:r>
          </a:p>
          <a:p>
            <a:endParaRPr lang="es-MX" dirty="0"/>
          </a:p>
        </p:txBody>
      </p:sp>
    </p:spTree>
    <p:extLst>
      <p:ext uri="{BB962C8B-B14F-4D97-AF65-F5344CB8AC3E}">
        <p14:creationId xmlns:p14="http://schemas.microsoft.com/office/powerpoint/2010/main" val="34191243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1" y="255992"/>
            <a:ext cx="9601196" cy="1303867"/>
          </a:xfrm>
        </p:spPr>
        <p:txBody>
          <a:bodyPr>
            <a:normAutofit/>
          </a:bodyPr>
          <a:lstStyle/>
          <a:p>
            <a:r>
              <a:rPr lang="es-MX" sz="6000" dirty="0"/>
              <a:t>Fórmula </a:t>
            </a:r>
          </a:p>
        </p:txBody>
      </p:sp>
      <p:sp>
        <p:nvSpPr>
          <p:cNvPr id="3" name="Marcador de contenido 2"/>
          <p:cNvSpPr>
            <a:spLocks noGrp="1"/>
          </p:cNvSpPr>
          <p:nvPr>
            <p:ph idx="1"/>
          </p:nvPr>
        </p:nvSpPr>
        <p:spPr>
          <a:xfrm>
            <a:off x="618564" y="1559859"/>
            <a:ext cx="11040035" cy="4773706"/>
          </a:xfrm>
        </p:spPr>
        <p:txBody>
          <a:bodyPr>
            <a:normAutofit fontScale="77500" lnSpcReduction="20000"/>
          </a:bodyPr>
          <a:lstStyle/>
          <a:p>
            <a:pPr marL="0" indent="0">
              <a:buNone/>
            </a:pPr>
            <a:r>
              <a:rPr lang="es-MX" sz="2600" dirty="0"/>
              <a:t>Para calcular la Prima de Riesgos de Trabajo el artículo 72 de la Ley del Seguro Social (LSS) establece la siguiente fórmula:</a:t>
            </a:r>
          </a:p>
          <a:p>
            <a:pPr marL="0" indent="0" algn="ctr">
              <a:buNone/>
            </a:pPr>
            <a:endParaRPr lang="es-MX" sz="2600" b="1" dirty="0" smtClean="0"/>
          </a:p>
          <a:p>
            <a:pPr marL="0" indent="0" algn="ctr">
              <a:buNone/>
            </a:pPr>
            <a:r>
              <a:rPr lang="es-MX" sz="2600" b="1" dirty="0" smtClean="0"/>
              <a:t> </a:t>
            </a:r>
            <a:r>
              <a:rPr lang="es-MX" sz="2600" b="1" dirty="0">
                <a:solidFill>
                  <a:srgbClr val="FF0000"/>
                </a:solidFill>
              </a:rPr>
              <a:t>Prima= [(S/365)+V*(I+D)]*(F/N)+M</a:t>
            </a:r>
          </a:p>
          <a:p>
            <a:pPr marL="0" indent="0">
              <a:buNone/>
            </a:pPr>
            <a:r>
              <a:rPr lang="es-MX" dirty="0"/>
              <a:t>En donde:</a:t>
            </a:r>
          </a:p>
          <a:p>
            <a:r>
              <a:rPr lang="es-MX" b="1" dirty="0"/>
              <a:t>S </a:t>
            </a:r>
            <a:r>
              <a:rPr lang="es-MX" dirty="0"/>
              <a:t>= Este concepto comprende los días de incapacidad por riesgo de trabajo, es decir, los días en que tus trabajadores no pudieron realizar sus labores por un accidente o enfermedad de trabajo. La cifra se obtiene sumando los números de días marcados en los certificados de incapacidad expedidos a los trabajadores por riesgo de trabajo. </a:t>
            </a:r>
          </a:p>
          <a:p>
            <a:r>
              <a:rPr lang="es-MX" b="1" dirty="0"/>
              <a:t>V </a:t>
            </a:r>
            <a:r>
              <a:rPr lang="es-MX" dirty="0"/>
              <a:t>= 28 años. Según las estadísticas del IMSS, es la duración promedio de vida activa de un individuo que no haya sido víctima de un accidente mortal o de incapacidad permanente total. </a:t>
            </a:r>
          </a:p>
          <a:p>
            <a:r>
              <a:rPr lang="es-MX" b="1" dirty="0"/>
              <a:t>I </a:t>
            </a:r>
            <a:r>
              <a:rPr lang="es-MX" dirty="0"/>
              <a:t>= Se obtiene de la suma de los porcentajes de incapacidades permanentes, parciales y totales divididas entre 100. </a:t>
            </a:r>
          </a:p>
          <a:p>
            <a:r>
              <a:rPr lang="es-MX" b="1" dirty="0"/>
              <a:t>D </a:t>
            </a:r>
            <a:r>
              <a:rPr lang="es-MX" dirty="0"/>
              <a:t>= Número de defunciones. Se obtiene de sumar el número de fallecimientos ocurridos o como consecuencia del trabajo.</a:t>
            </a:r>
          </a:p>
        </p:txBody>
      </p:sp>
    </p:spTree>
    <p:extLst>
      <p:ext uri="{BB962C8B-B14F-4D97-AF65-F5344CB8AC3E}">
        <p14:creationId xmlns:p14="http://schemas.microsoft.com/office/powerpoint/2010/main" val="13868556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12694" y="941294"/>
            <a:ext cx="10784541" cy="4934574"/>
          </a:xfrm>
        </p:spPr>
        <p:txBody>
          <a:bodyPr>
            <a:normAutofit fontScale="92500" lnSpcReduction="20000"/>
          </a:bodyPr>
          <a:lstStyle/>
          <a:p>
            <a:r>
              <a:rPr lang="es-MX" b="1" dirty="0"/>
              <a:t>N </a:t>
            </a:r>
            <a:r>
              <a:rPr lang="es-MX" dirty="0"/>
              <a:t>= Número de trabajadores promedio expuestos al riesgo de trabajo. Es decir, los días que tus trabajadores laboraron durante el año a excepción de los días que no estuvieron expuestos al riesgo de trabajo como incapacidades y ausentismo. Esta cifra se divide entre los 365 días del año para obtener el promedio por día de trabajadores expuestos al Riesgo de Trabajo. </a:t>
            </a:r>
            <a:endParaRPr lang="es-MX" dirty="0" smtClean="0"/>
          </a:p>
          <a:p>
            <a:pPr marL="0" indent="0">
              <a:buNone/>
            </a:pPr>
            <a:endParaRPr lang="es-MX" dirty="0"/>
          </a:p>
          <a:p>
            <a:r>
              <a:rPr lang="es-MX" b="1" dirty="0"/>
              <a:t>F </a:t>
            </a:r>
            <a:r>
              <a:rPr lang="es-MX" dirty="0"/>
              <a:t>= 2.3, que es el factor de prima promedio. Este factor de prima es una constante que no está definida por la ley, sin embargo se puede decir que es “una prima promedio para poder cubrir los subsidios y pensiones por riesgos de trabajo de todas las empresas del país”.</a:t>
            </a:r>
          </a:p>
          <a:p>
            <a:pPr marL="0" indent="0">
              <a:buNone/>
            </a:pPr>
            <a:r>
              <a:rPr lang="es-MX" dirty="0"/>
              <a:t>      Tener en cuenta que el IMSS revisará esta variable cada tres años, para       definir si se mantiene o cambia, esto dependerá de un promedio general de todas las empresas del país. </a:t>
            </a:r>
          </a:p>
          <a:p>
            <a:pPr marL="0" indent="0">
              <a:buNone/>
            </a:pPr>
            <a:r>
              <a:rPr lang="es-MX" dirty="0"/>
              <a:t>     En caso de que tu empresa esté acreditada por la Secretaría del Trabajo y Previsión Social, el factor de prima disminuirá a 2.2. </a:t>
            </a:r>
          </a:p>
          <a:p>
            <a:r>
              <a:rPr lang="es-MX" b="1" dirty="0"/>
              <a:t>M </a:t>
            </a:r>
            <a:r>
              <a:rPr lang="es-MX" dirty="0"/>
              <a:t>= 0.005, que es la prima mínima de riesgo establecida en el Artículo 72 de la Ley del Seguro Social.</a:t>
            </a:r>
          </a:p>
        </p:txBody>
      </p:sp>
    </p:spTree>
    <p:extLst>
      <p:ext uri="{BB962C8B-B14F-4D97-AF65-F5344CB8AC3E}">
        <p14:creationId xmlns:p14="http://schemas.microsoft.com/office/powerpoint/2010/main" val="27675209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20000"/>
          </a:bodyPr>
          <a:lstStyle/>
          <a:p>
            <a:pPr marL="0" indent="0">
              <a:buNone/>
            </a:pPr>
            <a:r>
              <a:rPr lang="es-MX" dirty="0"/>
              <a:t>La empresa “</a:t>
            </a:r>
            <a:r>
              <a:rPr lang="es-MX" dirty="0" err="1"/>
              <a:t>Bambuyè</a:t>
            </a:r>
            <a:r>
              <a:rPr lang="es-MX" dirty="0"/>
              <a:t>” se dedica a la fabricación de alcancías para su distribución en tiendas. </a:t>
            </a:r>
          </a:p>
          <a:p>
            <a:pPr marL="0" indent="0">
              <a:buNone/>
            </a:pPr>
            <a:r>
              <a:rPr lang="es-MX" dirty="0"/>
              <a:t> Durante el 2015, siete de sus trabajadores presentaron algún riesgo de trabajo, como accidentes dentro del área laboral, enfermedades producidas por el yeso que se utiliza y accidentes durante el traslado.  </a:t>
            </a:r>
          </a:p>
          <a:p>
            <a:pPr marL="0" indent="0">
              <a:buNone/>
            </a:pPr>
            <a:r>
              <a:rPr lang="es-MX" dirty="0"/>
              <a:t> Uno de ellos sufrió un problema respiratorio por inhalar yeso, el diagnóstico del doctor fue de  Dermatosis  y, basados en la “tabla de incapacidades” publicada en la Ley Federal del Trabajo, el médico determinó que su incapacidad afecta hasta un </a:t>
            </a:r>
            <a:r>
              <a:rPr lang="es-MX" dirty="0" smtClean="0"/>
              <a:t>20</a:t>
            </a:r>
            <a:r>
              <a:rPr lang="es-MX" dirty="0" smtClean="0"/>
              <a:t>% </a:t>
            </a:r>
            <a:r>
              <a:rPr lang="es-MX" dirty="0"/>
              <a:t>de sus habilidades para realizar su trabajo, por lo que podemos expresar el supuesto de la siguiente manera: </a:t>
            </a:r>
          </a:p>
          <a:p>
            <a:endParaRPr lang="es-MX" dirty="0"/>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384611" y="591671"/>
            <a:ext cx="7422776" cy="18287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1330872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39356774"/>
              </p:ext>
            </p:extLst>
          </p:nvPr>
        </p:nvGraphicFramePr>
        <p:xfrm>
          <a:off x="1295400" y="1102658"/>
          <a:ext cx="9601200" cy="5023485"/>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gridCol w="1371600"/>
              </a:tblGrid>
              <a:tr h="532485">
                <a:tc>
                  <a:txBody>
                    <a:bodyPr/>
                    <a:lstStyle/>
                    <a:p>
                      <a:pPr algn="l" fontAlgn="b"/>
                      <a:r>
                        <a:rPr lang="es-MX" sz="1800" u="none" strike="noStrike" dirty="0">
                          <a:effectLst/>
                        </a:rPr>
                        <a:t>No.</a:t>
                      </a:r>
                      <a:endParaRPr lang="es-MX" sz="1800" b="0" i="0" u="none" strike="noStrike" dirty="0">
                        <a:solidFill>
                          <a:srgbClr val="FFFFFF"/>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Nombre </a:t>
                      </a:r>
                      <a:endParaRPr lang="es-MX" sz="1800" b="0" i="0" u="none" strike="noStrike" dirty="0">
                        <a:solidFill>
                          <a:srgbClr val="FFFFFF"/>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Tipo de incapacidad</a:t>
                      </a:r>
                      <a:endParaRPr lang="es-MX" sz="1800" b="0"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Observacion</a:t>
                      </a:r>
                      <a:endParaRPr lang="es-MX" sz="1800" b="0" i="0" u="none" strike="noStrike">
                        <a:solidFill>
                          <a:srgbClr val="FFFFFF"/>
                        </a:solidFill>
                        <a:effectLst/>
                        <a:latin typeface="Calibri" panose="020F0502020204030204" pitchFamily="34" charset="0"/>
                      </a:endParaRPr>
                    </a:p>
                  </a:txBody>
                  <a:tcPr marL="9525" marR="9525" marT="9525" marB="0" anchor="b"/>
                </a:tc>
                <a:tc>
                  <a:txBody>
                    <a:bodyPr/>
                    <a:lstStyle/>
                    <a:p>
                      <a:pPr algn="ctr" fontAlgn="b"/>
                      <a:r>
                        <a:rPr lang="es-MX" sz="1800" u="none" strike="noStrike">
                          <a:effectLst/>
                        </a:rPr>
                        <a:t>Inicio  </a:t>
                      </a:r>
                      <a:endParaRPr lang="es-MX" sz="1800" b="0" i="0" u="none" strike="noStrike">
                        <a:solidFill>
                          <a:srgbClr val="FFFFFF"/>
                        </a:solidFill>
                        <a:effectLst/>
                        <a:latin typeface="Calibri" panose="020F0502020204030204" pitchFamily="34" charset="0"/>
                      </a:endParaRPr>
                    </a:p>
                  </a:txBody>
                  <a:tcPr marL="9525" marR="9525" marT="9525" marB="0" anchor="b"/>
                </a:tc>
                <a:tc>
                  <a:txBody>
                    <a:bodyPr/>
                    <a:lstStyle/>
                    <a:p>
                      <a:pPr algn="ctr" fontAlgn="b"/>
                      <a:r>
                        <a:rPr lang="es-MX" sz="1800" u="none" strike="noStrike">
                          <a:effectLst/>
                        </a:rPr>
                        <a:t>Término</a:t>
                      </a:r>
                      <a:endParaRPr lang="es-MX" sz="1800" b="0" i="0" u="none" strike="noStrike">
                        <a:solidFill>
                          <a:srgbClr val="FFFFFF"/>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Días de incapacidad </a:t>
                      </a:r>
                      <a:endParaRPr lang="es-MX" sz="1800" b="0" i="0" u="none" strike="noStrike" dirty="0">
                        <a:solidFill>
                          <a:srgbClr val="FFFFFF"/>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dirty="0">
                          <a:effectLst/>
                        </a:rPr>
                        <a:t>1</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Carlos </a:t>
                      </a:r>
                      <a:r>
                        <a:rPr lang="es-MX" sz="1800" u="none" strike="noStrike" dirty="0" smtClean="0">
                          <a:effectLst/>
                        </a:rPr>
                        <a:t>Rodríguez</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Enfermedad de Trabajo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12/04/2015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12/09/2015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dirty="0">
                          <a:effectLst/>
                        </a:rPr>
                        <a:t>20</a:t>
                      </a:r>
                      <a:endParaRPr lang="es-MX" sz="1800" b="0" i="0" u="none" strike="noStrike" dirty="0">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2</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Katia Cobo</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Accidente de Trabajo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01/02/2015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01/08/2015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14</a:t>
                      </a:r>
                      <a:endParaRPr lang="es-MX" sz="1800" b="0" i="0" u="none" strike="noStrike">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3</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Salvador Esquivel</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Accidente de Trabajo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MX" sz="1800" u="none" strike="noStrike">
                          <a:effectLst/>
                        </a:rPr>
                        <a:t>IPP</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01/02/2015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01/08/2015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21</a:t>
                      </a:r>
                      <a:endParaRPr lang="es-MX" sz="1800" b="0" i="0" u="none" strike="noStrike">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4</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Cristian Aguirre</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Accidente de Trabajo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01/04/2015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31/12/2015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67</a:t>
                      </a:r>
                      <a:endParaRPr lang="es-MX" sz="1800" b="0" i="0" u="none" strike="noStrike">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Oscar Cabañas</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Accidente de Trabajo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01/08/2015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18/12/2015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86</a:t>
                      </a:r>
                      <a:endParaRPr lang="es-MX" sz="1800" b="0" i="0" u="none" strike="noStrike">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6</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Patricia Coello</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Accidente de Trabajo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dirty="0">
                          <a:effectLst/>
                        </a:rPr>
                        <a:t>02/05/2015</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31/12/2015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54</a:t>
                      </a:r>
                      <a:endParaRPr lang="es-MX" sz="1800" b="0" i="0" u="none" strike="noStrike">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7</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Arturo Barrios</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Accidente de Trabajo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dirty="0">
                          <a:effectLst/>
                        </a:rPr>
                        <a:t>03/03/2015</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dirty="0">
                          <a:effectLst/>
                        </a:rPr>
                        <a:t>31/12/2015</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34</a:t>
                      </a:r>
                      <a:endParaRPr lang="es-MX" sz="1800" b="0" i="0" u="none" strike="noStrike">
                        <a:solidFill>
                          <a:srgbClr val="000000"/>
                        </a:solidFill>
                        <a:effectLst/>
                        <a:latin typeface="Calibri" panose="020F0502020204030204" pitchFamily="34" charset="0"/>
                      </a:endParaRPr>
                    </a:p>
                  </a:txBody>
                  <a:tcPr marL="9525" marR="9525" marT="9525" marB="0" anchor="b"/>
                </a:tc>
              </a:tr>
              <a:tr h="532485">
                <a:tc>
                  <a:txBody>
                    <a:bodyPr/>
                    <a:lstStyle/>
                    <a:p>
                      <a:pPr algn="r" fontAlgn="b"/>
                      <a:r>
                        <a:rPr lang="es-MX" sz="1800" u="none" strike="noStrike">
                          <a:effectLst/>
                        </a:rPr>
                        <a:t>8</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Ana de León</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dirty="0">
                          <a:effectLst/>
                        </a:rPr>
                        <a:t>Accidente de Trabajo </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MX" sz="1800" u="none" strike="noStrike">
                          <a:effectLst/>
                        </a:rPr>
                        <a:t> </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a:effectLst/>
                        </a:rPr>
                        <a:t>12/03/2015</a:t>
                      </a:r>
                      <a:endParaRPr lang="es-MX"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dirty="0">
                          <a:effectLst/>
                        </a:rPr>
                        <a:t>12/10/2015</a:t>
                      </a:r>
                      <a:endParaRPr lang="es-MX"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MX" sz="1800" u="none" strike="noStrike" dirty="0">
                          <a:effectLst/>
                        </a:rPr>
                        <a:t>32</a:t>
                      </a:r>
                      <a:endParaRPr lang="es-MX" sz="18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29214452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0" indent="0">
              <a:buNone/>
            </a:pPr>
            <a:r>
              <a:rPr lang="es-MX" dirty="0"/>
              <a:t>“</a:t>
            </a:r>
            <a:r>
              <a:rPr lang="es-MX" dirty="0" err="1"/>
              <a:t>Bambuye</a:t>
            </a:r>
            <a:r>
              <a:rPr lang="es-MX" dirty="0"/>
              <a:t>” cuenta con una plantilla de 20 trabajadores que en conjunto han laborado durante el 2015 un total de 5,554  días, de los cuales 328 días están justificados como incapacidades por riesgos de trabajo, 61  días son ausentismos y no se presentaron otro tipo de incapacidades como enfermedad general o maternidad.  </a:t>
            </a:r>
          </a:p>
          <a:p>
            <a:pPr marL="0" indent="0">
              <a:buNone/>
            </a:pPr>
            <a:r>
              <a:rPr lang="es-MX" dirty="0"/>
              <a:t>Esto es importante, ya que estos días tus trabajadores no estuvieron expuestos al riesgo de trabajo.  </a:t>
            </a:r>
          </a:p>
          <a:p>
            <a:pPr marL="0" indent="0">
              <a:buNone/>
            </a:pPr>
            <a:r>
              <a:rPr lang="es-MX" dirty="0"/>
              <a:t>La siguiente tabla refleja estos datos: </a:t>
            </a:r>
          </a:p>
        </p:txBody>
      </p:sp>
    </p:spTree>
    <p:extLst>
      <p:ext uri="{BB962C8B-B14F-4D97-AF65-F5344CB8AC3E}">
        <p14:creationId xmlns:p14="http://schemas.microsoft.com/office/powerpoint/2010/main" val="23874803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4269534516"/>
              </p:ext>
            </p:extLst>
          </p:nvPr>
        </p:nvGraphicFramePr>
        <p:xfrm>
          <a:off x="860613" y="779939"/>
          <a:ext cx="10461810" cy="5507039"/>
        </p:xfrm>
        <a:graphic>
          <a:graphicData uri="http://schemas.openxmlformats.org/drawingml/2006/table">
            <a:tbl>
              <a:tblPr>
                <a:tableStyleId>{5C22544A-7EE6-4342-B048-85BDC9FD1C3A}</a:tableStyleId>
              </a:tblPr>
              <a:tblGrid>
                <a:gridCol w="774267"/>
                <a:gridCol w="1990970"/>
                <a:gridCol w="1290443"/>
                <a:gridCol w="1244356"/>
                <a:gridCol w="1413343"/>
                <a:gridCol w="1450214"/>
                <a:gridCol w="970904"/>
                <a:gridCol w="1327313"/>
              </a:tblGrid>
              <a:tr h="238723">
                <a:tc>
                  <a:txBody>
                    <a:bodyPr/>
                    <a:lstStyle/>
                    <a:p>
                      <a:pPr algn="l" fontAlgn="b"/>
                      <a:r>
                        <a:rPr lang="es-MX" sz="1400" u="none" strike="noStrike" dirty="0">
                          <a:effectLst/>
                        </a:rPr>
                        <a:t>No.</a:t>
                      </a:r>
                      <a:endParaRPr lang="es-MX" sz="1400" b="0" i="0" u="none" strike="noStrike" dirty="0">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Nombre </a:t>
                      </a:r>
                      <a:endParaRPr lang="es-MX" sz="1400" b="0" i="0" u="none" strike="noStrike" dirty="0">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Fecha de Inicio </a:t>
                      </a:r>
                      <a:endParaRPr lang="es-MX" sz="1400" b="0" i="0" u="none" strike="noStrike">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Fecha de Término </a:t>
                      </a:r>
                      <a:endParaRPr lang="es-MX" sz="1400" b="0" i="0" u="none" strike="noStrike">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Total Días Laborados  </a:t>
                      </a:r>
                      <a:endParaRPr lang="es-MX" sz="1400" b="0" i="0" u="none" strike="noStrike">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Incapacidades por RT </a:t>
                      </a:r>
                      <a:endParaRPr lang="es-MX" sz="1400" b="0" i="0" u="none" strike="noStrike">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Ausentismos </a:t>
                      </a:r>
                      <a:endParaRPr lang="es-MX" sz="1400" b="0" i="0" u="none" strike="noStrike">
                        <a:solidFill>
                          <a:srgbClr val="FFFFFF"/>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Días Expuestos a RT </a:t>
                      </a:r>
                      <a:endParaRPr lang="es-MX" sz="1400" b="0" i="0" u="none" strike="noStrike">
                        <a:solidFill>
                          <a:srgbClr val="FFFFFF"/>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1</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Carlos Rodriguez</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12/04/2015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12/09/2015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6</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127</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2</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Katia Cobo</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01/02/2015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01/08/2015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211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194</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3</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Salvador Esquivel</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01/02/2015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01/08/2015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211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188</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4</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Cristian Aguirre</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01/04/2015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274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67</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8</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199</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Oscar Cabañas</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01/08/2015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18/12/2015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139</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86</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49</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6</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Patricia Coello</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02/05/2015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243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54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188</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7</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Arturo Barrios</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03/03/2015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303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268</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8</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Ana de León</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12/03/2015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12/10/2015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213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32</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181</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9</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Martin </a:t>
                      </a:r>
                      <a:r>
                        <a:rPr lang="es-MX" sz="1400" u="none" strike="noStrike" dirty="0" smtClean="0">
                          <a:effectLst/>
                        </a:rPr>
                        <a:t>Domínguez</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01/02/2015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06/12/2015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308</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8</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300</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Alberto </a:t>
                      </a:r>
                      <a:r>
                        <a:rPr lang="es-MX" sz="1400" u="none" strike="noStrike" dirty="0" smtClean="0">
                          <a:effectLst/>
                        </a:rPr>
                        <a:t>Álvarez</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01/02/2015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333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328</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Jorge </a:t>
                      </a:r>
                      <a:r>
                        <a:rPr lang="es-MX" sz="1400" u="none" strike="noStrike" dirty="0" smtClean="0">
                          <a:effectLst/>
                        </a:rPr>
                        <a:t>González</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01/02/2015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12/09/2015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222</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218</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12</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smtClean="0">
                          <a:effectLst/>
                        </a:rPr>
                        <a:t>Verónica </a:t>
                      </a:r>
                      <a:r>
                        <a:rPr lang="es-MX" sz="1400" u="none" strike="noStrike" dirty="0">
                          <a:effectLst/>
                        </a:rPr>
                        <a:t>Coronas</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01/02/2015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12/11/2015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284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281</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13</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Hugo </a:t>
                      </a:r>
                      <a:r>
                        <a:rPr lang="es-MX" sz="1400" u="none" strike="noStrike" dirty="0" smtClean="0">
                          <a:effectLst/>
                        </a:rPr>
                        <a:t>Fernández</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16/01/2015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15/08/2015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210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205</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14</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Abundio </a:t>
                      </a:r>
                      <a:r>
                        <a:rPr lang="es-MX" sz="1400" u="none" strike="noStrike" dirty="0" smtClean="0">
                          <a:effectLst/>
                        </a:rPr>
                        <a:t>Báez</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15/01/2015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31/12/2015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350</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8</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342</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Rosa Prado</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31/12/2015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349</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a:effectLst/>
                        </a:rPr>
                        <a:t>16</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Mary Carmen Arroyo</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350</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17</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Mayra </a:t>
                      </a:r>
                      <a:r>
                        <a:rPr lang="es-MX" sz="1400" u="none" strike="noStrike" dirty="0" smtClean="0">
                          <a:effectLst/>
                        </a:rPr>
                        <a:t>Fernández</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31/12/2015</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350</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18</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Sandra Zaragoza</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 </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19</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Carolina Ramiro</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a:effectLst/>
                        </a:rPr>
                        <a:t> </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2</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348</a:t>
                      </a:r>
                      <a:endParaRPr lang="es-MX" sz="1400" b="0" i="0" u="none" strike="noStrike">
                        <a:solidFill>
                          <a:srgbClr val="000000"/>
                        </a:solidFill>
                        <a:effectLst/>
                        <a:latin typeface="Calibri" panose="020F0502020204030204" pitchFamily="34" charset="0"/>
                      </a:endParaRPr>
                    </a:p>
                  </a:txBody>
                  <a:tcPr marL="7456" marR="7456" marT="7456" marB="0" anchor="b"/>
                </a:tc>
              </a:tr>
              <a:tr h="238723">
                <a:tc>
                  <a:txBody>
                    <a:bodyPr/>
                    <a:lstStyle/>
                    <a:p>
                      <a:pPr algn="r" fontAlgn="b"/>
                      <a:r>
                        <a:rPr lang="es-MX" sz="1400" u="none" strike="noStrike" dirty="0">
                          <a:effectLst/>
                        </a:rPr>
                        <a:t>20</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Elizabeth Albañil</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15/01/2015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31/12/2015</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 </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0</a:t>
                      </a:r>
                      <a:endParaRPr lang="es-MX" sz="1400" b="0" i="0" u="none" strike="noStrike">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a:effectLst/>
                        </a:rPr>
                        <a:t>350</a:t>
                      </a:r>
                      <a:endParaRPr lang="es-MX" sz="1400" b="0" i="0" u="none" strike="noStrike">
                        <a:solidFill>
                          <a:srgbClr val="000000"/>
                        </a:solidFill>
                        <a:effectLst/>
                        <a:latin typeface="Calibri" panose="020F0502020204030204" pitchFamily="34" charset="0"/>
                      </a:endParaRPr>
                    </a:p>
                  </a:txBody>
                  <a:tcPr marL="7456" marR="7456" marT="7456" marB="0" anchor="b"/>
                </a:tc>
              </a:tr>
              <a:tr h="298403">
                <a:tc>
                  <a:txBody>
                    <a:bodyPr/>
                    <a:lstStyle/>
                    <a:p>
                      <a:pPr algn="l" fontAlgn="b"/>
                      <a:r>
                        <a:rPr lang="es-MX" sz="900" u="none" strike="noStrike">
                          <a:effectLst/>
                        </a:rPr>
                        <a:t> </a:t>
                      </a:r>
                      <a:endParaRPr lang="es-MX" sz="900" b="0" i="0" u="none" strike="noStrike">
                        <a:solidFill>
                          <a:srgbClr val="000000"/>
                        </a:solidFill>
                        <a:effectLst/>
                        <a:latin typeface="Calibri" panose="020F0502020204030204" pitchFamily="34" charset="0"/>
                      </a:endParaRPr>
                    </a:p>
                  </a:txBody>
                  <a:tcPr marL="7456" marR="7456" marT="7456" marB="0" anchor="b"/>
                </a:tc>
                <a:tc>
                  <a:txBody>
                    <a:bodyPr/>
                    <a:lstStyle/>
                    <a:p>
                      <a:pPr algn="l" fontAlgn="b"/>
                      <a:r>
                        <a:rPr lang="es-MX" sz="1400" u="none" strike="noStrike" dirty="0">
                          <a:effectLst/>
                        </a:rPr>
                        <a:t>Totales</a:t>
                      </a:r>
                      <a:endParaRPr lang="es-MX" sz="1400" b="1" i="0" u="none" strike="noStrike" dirty="0">
                        <a:solidFill>
                          <a:srgbClr val="000000"/>
                        </a:solidFill>
                        <a:effectLst/>
                        <a:latin typeface="Calibri" panose="020F0502020204030204" pitchFamily="34" charset="0"/>
                      </a:endParaRPr>
                    </a:p>
                  </a:txBody>
                  <a:tcPr marL="7456" marR="7456" marT="7456" marB="0" anchor="b"/>
                </a:tc>
                <a:tc>
                  <a:txBody>
                    <a:bodyPr/>
                    <a:lstStyle/>
                    <a:p>
                      <a:pPr algn="ctr" fontAlgn="b"/>
                      <a:r>
                        <a:rPr lang="es-MX" sz="1400" u="none" strike="noStrike" dirty="0">
                          <a:effectLst/>
                        </a:rPr>
                        <a:t>20 trabajadores</a:t>
                      </a:r>
                      <a:endParaRPr lang="es-MX" sz="1400" b="1" i="0" u="none" strike="noStrike" dirty="0">
                        <a:solidFill>
                          <a:srgbClr val="000000"/>
                        </a:solidFill>
                        <a:effectLst/>
                        <a:latin typeface="Calibri" panose="020F0502020204030204" pitchFamily="34" charset="0"/>
                      </a:endParaRPr>
                    </a:p>
                  </a:txBody>
                  <a:tcPr marL="7456" marR="7456" marT="7456" marB="0" anchor="b"/>
                </a:tc>
                <a:tc>
                  <a:txBody>
                    <a:bodyPr/>
                    <a:lstStyle/>
                    <a:p>
                      <a:pPr algn="ctr" fontAlgn="b"/>
                      <a:r>
                        <a:rPr lang="es-MX" sz="1400" u="none" strike="noStrike" dirty="0">
                          <a:effectLst/>
                        </a:rPr>
                        <a:t> </a:t>
                      </a:r>
                      <a:endParaRPr lang="es-MX" sz="1400" b="0"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5554</a:t>
                      </a:r>
                      <a:endParaRPr lang="es-MX" sz="1400" b="1"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328</a:t>
                      </a:r>
                      <a:endParaRPr lang="es-MX" sz="1400" b="1"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61</a:t>
                      </a:r>
                      <a:endParaRPr lang="es-MX" sz="1400" b="1" i="0" u="none" strike="noStrike" dirty="0">
                        <a:solidFill>
                          <a:srgbClr val="000000"/>
                        </a:solidFill>
                        <a:effectLst/>
                        <a:latin typeface="Calibri" panose="020F0502020204030204" pitchFamily="34" charset="0"/>
                      </a:endParaRPr>
                    </a:p>
                  </a:txBody>
                  <a:tcPr marL="7456" marR="7456" marT="7456" marB="0" anchor="b"/>
                </a:tc>
                <a:tc>
                  <a:txBody>
                    <a:bodyPr/>
                    <a:lstStyle/>
                    <a:p>
                      <a:pPr algn="r" fontAlgn="b"/>
                      <a:r>
                        <a:rPr lang="es-MX" sz="1400" u="none" strike="noStrike" dirty="0">
                          <a:effectLst/>
                        </a:rPr>
                        <a:t>5165</a:t>
                      </a:r>
                      <a:endParaRPr lang="es-MX" sz="1400" b="1" i="0" u="none" strike="noStrike" dirty="0">
                        <a:solidFill>
                          <a:srgbClr val="000000"/>
                        </a:solidFill>
                        <a:effectLst/>
                        <a:latin typeface="Calibri" panose="020F0502020204030204" pitchFamily="34" charset="0"/>
                      </a:endParaRPr>
                    </a:p>
                  </a:txBody>
                  <a:tcPr marL="7456" marR="7456" marT="7456" marB="0" anchor="b"/>
                </a:tc>
              </a:tr>
            </a:tbl>
          </a:graphicData>
        </a:graphic>
      </p:graphicFrame>
    </p:spTree>
    <p:extLst>
      <p:ext uri="{BB962C8B-B14F-4D97-AF65-F5344CB8AC3E}">
        <p14:creationId xmlns:p14="http://schemas.microsoft.com/office/powerpoint/2010/main" val="30807323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s-MX" sz="3200" dirty="0"/>
              <a:t>Con esta tabla podemos obtener la variable ‘</a:t>
            </a:r>
            <a:r>
              <a:rPr lang="es-MX" sz="3200" b="1" dirty="0"/>
              <a:t>N</a:t>
            </a:r>
            <a:r>
              <a:rPr lang="es-MX" sz="3200" dirty="0"/>
              <a:t>’ con los días en que los trabajadores estuvieron expuestos al riesgo de trabajo, que en este caso fueron </a:t>
            </a:r>
            <a:r>
              <a:rPr lang="es-MX" sz="3200" b="1" dirty="0"/>
              <a:t>5165</a:t>
            </a:r>
            <a:r>
              <a:rPr lang="es-MX" sz="3200" dirty="0"/>
              <a:t> días y eso lo dividimos entre los 365 días del año, por lo que el </a:t>
            </a:r>
            <a:r>
              <a:rPr lang="es-MX" sz="3200" b="1" dirty="0"/>
              <a:t>promedio de empleados expuestos por día es de 14.15068493 . </a:t>
            </a:r>
            <a:r>
              <a:rPr lang="es-MX" sz="3200" dirty="0"/>
              <a:t> </a:t>
            </a:r>
          </a:p>
          <a:p>
            <a:endParaRPr lang="es-MX" dirty="0"/>
          </a:p>
        </p:txBody>
      </p:sp>
    </p:spTree>
    <p:extLst>
      <p:ext uri="{BB962C8B-B14F-4D97-AF65-F5344CB8AC3E}">
        <p14:creationId xmlns:p14="http://schemas.microsoft.com/office/powerpoint/2010/main" val="16063287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a:xfrm>
            <a:off x="1295402" y="2285999"/>
            <a:ext cx="9601196" cy="3724836"/>
          </a:xfrm>
        </p:spPr>
        <p:txBody>
          <a:bodyPr>
            <a:noAutofit/>
          </a:bodyPr>
          <a:lstStyle/>
          <a:p>
            <a:pPr marL="0" indent="0">
              <a:buNone/>
            </a:pPr>
            <a:r>
              <a:rPr lang="es-MX" sz="3200" dirty="0"/>
              <a:t> De esta manera, los datos anteriormente proporcionados se podrán aplicar, en nuestro ejemplo, “</a:t>
            </a:r>
            <a:r>
              <a:rPr lang="es-MX" sz="3200" dirty="0" err="1"/>
              <a:t>Bambuye</a:t>
            </a:r>
            <a:r>
              <a:rPr lang="es-MX" sz="3200" dirty="0"/>
              <a:t>” se dedica a la fabricación de alcancía de yeso, es una empresa clase IV, fracción 3012 y que en su ejercicio pasado cotizó una prima de 3.18550%, entonces la fórmula se aplica así:  </a:t>
            </a:r>
            <a:endParaRPr lang="es-MX" sz="3200" b="1" dirty="0"/>
          </a:p>
          <a:p>
            <a:pPr marL="0" indent="0" algn="ctr">
              <a:buNone/>
            </a:pPr>
            <a:r>
              <a:rPr lang="es-MX" sz="3200" b="1" dirty="0"/>
              <a:t>[(S/365)+V*(I+D)]*(F/N)+M </a:t>
            </a:r>
            <a:endParaRPr lang="es-MX" sz="3200" dirty="0"/>
          </a:p>
        </p:txBody>
      </p:sp>
    </p:spTree>
    <p:extLst>
      <p:ext uri="{BB962C8B-B14F-4D97-AF65-F5344CB8AC3E}">
        <p14:creationId xmlns:p14="http://schemas.microsoft.com/office/powerpoint/2010/main" val="4671592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25388" y="833718"/>
            <a:ext cx="10304926" cy="5540188"/>
          </a:xfrm>
        </p:spPr>
        <p:txBody>
          <a:bodyPr>
            <a:normAutofit fontScale="62500" lnSpcReduction="20000"/>
          </a:bodyPr>
          <a:lstStyle/>
          <a:p>
            <a:pPr marL="0" indent="0">
              <a:buNone/>
            </a:pPr>
            <a:r>
              <a:rPr lang="es-MX" sz="3400" dirty="0"/>
              <a:t>En nuestro ejemplo estos son los valores que tendrá cada variable:</a:t>
            </a:r>
          </a:p>
          <a:p>
            <a:pPr marL="0" indent="0">
              <a:buNone/>
            </a:pPr>
            <a:r>
              <a:rPr lang="pt-BR" sz="3400" b="1" dirty="0"/>
              <a:t>S</a:t>
            </a:r>
            <a:r>
              <a:rPr lang="pt-BR" sz="3400" dirty="0"/>
              <a:t>=328                                             </a:t>
            </a:r>
            <a:r>
              <a:rPr lang="pt-BR" sz="3400" b="1" dirty="0"/>
              <a:t>V</a:t>
            </a:r>
            <a:r>
              <a:rPr lang="pt-BR" sz="3400" dirty="0"/>
              <a:t>=28 </a:t>
            </a:r>
          </a:p>
          <a:p>
            <a:pPr marL="0" indent="0">
              <a:buNone/>
            </a:pPr>
            <a:r>
              <a:rPr lang="pt-BR" sz="3400" b="1" dirty="0" smtClean="0"/>
              <a:t>I</a:t>
            </a:r>
            <a:r>
              <a:rPr lang="pt-BR" sz="3400" dirty="0" smtClean="0"/>
              <a:t>=0.20                                             </a:t>
            </a:r>
            <a:r>
              <a:rPr lang="pt-BR" sz="3400" b="1" dirty="0"/>
              <a:t>D</a:t>
            </a:r>
            <a:r>
              <a:rPr lang="pt-BR" sz="3400" dirty="0"/>
              <a:t>=0 </a:t>
            </a:r>
          </a:p>
          <a:p>
            <a:pPr marL="0" indent="0">
              <a:buNone/>
            </a:pPr>
            <a:r>
              <a:rPr lang="pt-BR" sz="3400" b="1" dirty="0"/>
              <a:t>F</a:t>
            </a:r>
            <a:r>
              <a:rPr lang="pt-BR" sz="3400" dirty="0"/>
              <a:t>=2.3                                              </a:t>
            </a:r>
            <a:r>
              <a:rPr lang="pt-BR" sz="3400" b="1" dirty="0"/>
              <a:t>N</a:t>
            </a:r>
            <a:r>
              <a:rPr lang="pt-BR" sz="3400" dirty="0"/>
              <a:t>=14.15068493 </a:t>
            </a:r>
            <a:r>
              <a:rPr lang="pt-BR" sz="3400" dirty="0" smtClean="0"/>
              <a:t>       </a:t>
            </a:r>
            <a:r>
              <a:rPr lang="pt-BR" sz="3400" b="1" dirty="0" smtClean="0"/>
              <a:t>M</a:t>
            </a:r>
            <a:r>
              <a:rPr lang="pt-BR" sz="3400" dirty="0" smtClean="0"/>
              <a:t>=0.005 </a:t>
            </a:r>
            <a:endParaRPr lang="pt-BR" sz="3400" dirty="0"/>
          </a:p>
          <a:p>
            <a:pPr marL="0" indent="0">
              <a:buNone/>
            </a:pPr>
            <a:endParaRPr lang="pt-BR" b="1" dirty="0"/>
          </a:p>
          <a:p>
            <a:pPr marL="0" indent="0">
              <a:buNone/>
            </a:pPr>
            <a:r>
              <a:rPr lang="pt-BR" sz="3800" b="1" dirty="0" err="1"/>
              <a:t>Sustituimos</a:t>
            </a:r>
            <a:r>
              <a:rPr lang="pt-BR" sz="3800" b="1" dirty="0"/>
              <a:t> </a:t>
            </a:r>
            <a:r>
              <a:rPr lang="pt-BR" sz="3800" b="1" dirty="0" err="1"/>
              <a:t>los</a:t>
            </a:r>
            <a:r>
              <a:rPr lang="pt-BR" sz="3800" b="1" dirty="0"/>
              <a:t> valores: </a:t>
            </a:r>
          </a:p>
          <a:p>
            <a:pPr marL="0" indent="0">
              <a:buNone/>
            </a:pPr>
            <a:r>
              <a:rPr lang="es-MX" sz="3800" dirty="0"/>
              <a:t>[(328/365)+28*(</a:t>
            </a:r>
            <a:r>
              <a:rPr lang="es-MX" sz="3800" dirty="0" smtClean="0"/>
              <a:t>0.20+0</a:t>
            </a:r>
            <a:r>
              <a:rPr lang="es-MX" sz="3800" dirty="0"/>
              <a:t>)]*(2.3/14.15068493)+0.005 </a:t>
            </a:r>
          </a:p>
          <a:p>
            <a:pPr marL="0" indent="0">
              <a:buNone/>
            </a:pPr>
            <a:r>
              <a:rPr lang="es-MX" sz="3800" dirty="0"/>
              <a:t>[0.8986301+28*(</a:t>
            </a:r>
            <a:r>
              <a:rPr lang="es-MX" sz="3800" dirty="0" smtClean="0"/>
              <a:t>0.20)]*(</a:t>
            </a:r>
            <a:r>
              <a:rPr lang="es-MX" sz="3800" dirty="0"/>
              <a:t>0.162536)+0.005 </a:t>
            </a:r>
          </a:p>
          <a:p>
            <a:pPr marL="0" indent="0">
              <a:buNone/>
            </a:pPr>
            <a:r>
              <a:rPr lang="es-MX" sz="3800" dirty="0"/>
              <a:t>(0.8986301+5.04)*(0.162536)+0.005 </a:t>
            </a:r>
          </a:p>
          <a:p>
            <a:pPr marL="0" indent="0">
              <a:buNone/>
            </a:pPr>
            <a:r>
              <a:rPr lang="es-MX" sz="3800" dirty="0"/>
              <a:t>(5.9386301)*(0.162536)+0.005 </a:t>
            </a:r>
            <a:endParaRPr lang="es-MX" sz="3800" dirty="0">
              <a:solidFill>
                <a:srgbClr val="000000"/>
              </a:solidFill>
              <a:latin typeface="Calibri" panose="020F0502020204030204" pitchFamily="34" charset="0"/>
            </a:endParaRPr>
          </a:p>
          <a:p>
            <a:pPr marL="0" indent="0">
              <a:buNone/>
            </a:pPr>
            <a:r>
              <a:rPr lang="es-MX" sz="3800" dirty="0"/>
              <a:t>0.965241182+0.005 </a:t>
            </a:r>
          </a:p>
          <a:p>
            <a:pPr marL="0" indent="0">
              <a:buNone/>
            </a:pPr>
            <a:r>
              <a:rPr lang="es-MX" sz="3800" dirty="0"/>
              <a:t>0.965741182*100</a:t>
            </a:r>
          </a:p>
          <a:p>
            <a:pPr marL="0" indent="0">
              <a:buNone/>
            </a:pPr>
            <a:r>
              <a:rPr lang="es-MX" sz="3800" dirty="0"/>
              <a:t>Prima obtenida 96.57411819</a:t>
            </a:r>
          </a:p>
        </p:txBody>
      </p:sp>
    </p:spTree>
    <p:extLst>
      <p:ext uri="{BB962C8B-B14F-4D97-AF65-F5344CB8AC3E}">
        <p14:creationId xmlns:p14="http://schemas.microsoft.com/office/powerpoint/2010/main" val="16238777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596674085"/>
              </p:ext>
            </p:extLst>
          </p:nvPr>
        </p:nvGraphicFramePr>
        <p:xfrm>
          <a:off x="1295400" y="2557463"/>
          <a:ext cx="9601200" cy="1854200"/>
        </p:xfrm>
        <a:graphic>
          <a:graphicData uri="http://schemas.openxmlformats.org/drawingml/2006/table">
            <a:tbl>
              <a:tblPr firstRow="1" bandRow="1">
                <a:tableStyleId>{5C22544A-7EE6-4342-B048-85BDC9FD1C3A}</a:tableStyleId>
              </a:tblPr>
              <a:tblGrid>
                <a:gridCol w="3200400"/>
                <a:gridCol w="3200400"/>
                <a:gridCol w="3200400"/>
              </a:tblGrid>
              <a:tr h="370840">
                <a:tc>
                  <a:txBody>
                    <a:bodyPr/>
                    <a:lstStyle/>
                    <a:p>
                      <a:r>
                        <a:rPr lang="es-MX" dirty="0" smtClean="0"/>
                        <a:t>Limite</a:t>
                      </a:r>
                      <a:r>
                        <a:rPr lang="es-MX" baseline="0" dirty="0" smtClean="0"/>
                        <a:t> superior</a:t>
                      </a:r>
                      <a:endParaRPr lang="es-MX" dirty="0"/>
                    </a:p>
                  </a:txBody>
                  <a:tcPr/>
                </a:tc>
                <a:tc>
                  <a:txBody>
                    <a:bodyPr/>
                    <a:lstStyle/>
                    <a:p>
                      <a:r>
                        <a:rPr lang="es-MX" dirty="0" smtClean="0"/>
                        <a:t>+1</a:t>
                      </a:r>
                      <a:endParaRPr lang="es-MX" dirty="0"/>
                    </a:p>
                  </a:txBody>
                  <a:tcPr/>
                </a:tc>
                <a:tc>
                  <a:txBody>
                    <a:bodyPr/>
                    <a:lstStyle/>
                    <a:p>
                      <a:r>
                        <a:rPr lang="es-MX" dirty="0" smtClean="0"/>
                        <a:t> 1.54355 </a:t>
                      </a:r>
                      <a:endParaRPr lang="es-MX" dirty="0"/>
                    </a:p>
                  </a:txBody>
                  <a:tcPr/>
                </a:tc>
              </a:tr>
              <a:tr h="370840">
                <a:tc>
                  <a:txBody>
                    <a:bodyPr/>
                    <a:lstStyle/>
                    <a:p>
                      <a:r>
                        <a:rPr lang="es-MX" dirty="0" smtClean="0"/>
                        <a:t>Prima anterior</a:t>
                      </a:r>
                      <a:endParaRPr lang="es-MX" dirty="0"/>
                    </a:p>
                  </a:txBody>
                  <a:tcPr/>
                </a:tc>
                <a:tc>
                  <a:txBody>
                    <a:bodyPr/>
                    <a:lstStyle/>
                    <a:p>
                      <a:endParaRPr lang="es-MX" dirty="0"/>
                    </a:p>
                  </a:txBody>
                  <a:tcPr/>
                </a:tc>
                <a:tc>
                  <a:txBody>
                    <a:bodyPr/>
                    <a:lstStyle/>
                    <a:p>
                      <a:r>
                        <a:rPr lang="es-MX" dirty="0" smtClean="0"/>
                        <a:t> 0.54355 </a:t>
                      </a:r>
                      <a:endParaRPr lang="es-MX" dirty="0"/>
                    </a:p>
                  </a:txBody>
                  <a:tcPr/>
                </a:tc>
              </a:tr>
              <a:tr h="370840">
                <a:tc>
                  <a:txBody>
                    <a:bodyPr/>
                    <a:lstStyle/>
                    <a:p>
                      <a:r>
                        <a:rPr lang="es-MX" dirty="0" smtClean="0"/>
                        <a:t>Limite inferior</a:t>
                      </a:r>
                      <a:endParaRPr lang="es-MX" dirty="0"/>
                    </a:p>
                  </a:txBody>
                  <a:tcPr/>
                </a:tc>
                <a:tc>
                  <a:txBody>
                    <a:bodyPr/>
                    <a:lstStyle/>
                    <a:p>
                      <a:r>
                        <a:rPr lang="es-MX" dirty="0" smtClean="0"/>
                        <a:t>-1</a:t>
                      </a:r>
                      <a:endParaRPr lang="es-MX" dirty="0"/>
                    </a:p>
                  </a:txBody>
                  <a:tcPr/>
                </a:tc>
                <a:tc>
                  <a:txBody>
                    <a:bodyPr/>
                    <a:lstStyle/>
                    <a:p>
                      <a:r>
                        <a:rPr lang="es-MX" dirty="0" smtClean="0"/>
                        <a:t>-0.45645</a:t>
                      </a:r>
                      <a:endParaRPr lang="es-MX" dirty="0"/>
                    </a:p>
                  </a:txBody>
                  <a:tcPr/>
                </a:tc>
              </a:tr>
              <a:tr h="370840">
                <a:tc>
                  <a:txBody>
                    <a:bodyPr/>
                    <a:lstStyle/>
                    <a:p>
                      <a:r>
                        <a:rPr lang="es-MX" dirty="0" smtClean="0"/>
                        <a:t>Prima Obtenida</a:t>
                      </a:r>
                      <a:endParaRPr lang="es-MX" dirty="0"/>
                    </a:p>
                  </a:txBody>
                  <a:tcPr/>
                </a:tc>
                <a:tc>
                  <a:txBody>
                    <a:bodyPr/>
                    <a:lstStyle/>
                    <a:p>
                      <a:endParaRPr lang="es-MX" dirty="0"/>
                    </a:p>
                  </a:txBody>
                  <a:tcPr/>
                </a:tc>
                <a:tc>
                  <a:txBody>
                    <a:bodyPr/>
                    <a:lstStyle/>
                    <a:p>
                      <a:pPr marL="0" indent="0">
                        <a:buNone/>
                      </a:pPr>
                      <a:r>
                        <a:rPr lang="es-MX" sz="1800" dirty="0" smtClean="0"/>
                        <a:t>96.57411819</a:t>
                      </a:r>
                      <a:endParaRPr lang="es-MX" sz="1800" dirty="0"/>
                    </a:p>
                  </a:txBody>
                  <a:tcPr/>
                </a:tc>
              </a:tr>
              <a:tr h="370840">
                <a:tc>
                  <a:txBody>
                    <a:bodyPr/>
                    <a:lstStyle/>
                    <a:p>
                      <a:r>
                        <a:rPr lang="es-MX" dirty="0" smtClean="0"/>
                        <a:t>Prima nueva</a:t>
                      </a:r>
                      <a:endParaRPr lang="es-MX" dirty="0"/>
                    </a:p>
                  </a:txBody>
                  <a:tcPr/>
                </a:tc>
                <a:tc>
                  <a:txBody>
                    <a:bodyPr/>
                    <a:lstStyle/>
                    <a:p>
                      <a:endParaRPr lang="es-MX" dirty="0"/>
                    </a:p>
                  </a:txBody>
                  <a:tcPr/>
                </a:tc>
                <a:tc>
                  <a:txBody>
                    <a:bodyPr/>
                    <a:lstStyle/>
                    <a:p>
                      <a:r>
                        <a:rPr lang="es-MX" dirty="0" smtClean="0"/>
                        <a:t>1.54355 </a:t>
                      </a:r>
                      <a:endParaRPr lang="es-MX" dirty="0"/>
                    </a:p>
                  </a:txBody>
                  <a:tcPr/>
                </a:tc>
              </a:tr>
            </a:tbl>
          </a:graphicData>
        </a:graphic>
      </p:graphicFrame>
    </p:spTree>
    <p:extLst>
      <p:ext uri="{BB962C8B-B14F-4D97-AF65-F5344CB8AC3E}">
        <p14:creationId xmlns:p14="http://schemas.microsoft.com/office/powerpoint/2010/main" val="19801384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30506" y="1559859"/>
            <a:ext cx="8014447" cy="3563470"/>
          </a:xfrm>
        </p:spPr>
        <p:txBody>
          <a:bodyPr/>
          <a:lstStyle/>
          <a:p>
            <a:r>
              <a:rPr lang="es-MX" sz="6600" dirty="0">
                <a:latin typeface="Cooper Black" panose="0208090404030B020404" pitchFamily="18" charset="0"/>
              </a:rPr>
              <a:t>CALCULO DE SALARIO BASE COTIZACIÓN </a:t>
            </a:r>
          </a:p>
        </p:txBody>
      </p:sp>
    </p:spTree>
    <p:extLst>
      <p:ext uri="{BB962C8B-B14F-4D97-AF65-F5344CB8AC3E}">
        <p14:creationId xmlns:p14="http://schemas.microsoft.com/office/powerpoint/2010/main" val="35976706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5400" dirty="0"/>
              <a:t>¿Qué es?</a:t>
            </a:r>
          </a:p>
        </p:txBody>
      </p:sp>
      <p:sp>
        <p:nvSpPr>
          <p:cNvPr id="3" name="Marcador de contenido 2"/>
          <p:cNvSpPr>
            <a:spLocks noGrp="1"/>
          </p:cNvSpPr>
          <p:nvPr>
            <p:ph idx="1"/>
          </p:nvPr>
        </p:nvSpPr>
        <p:spPr/>
        <p:txBody>
          <a:bodyPr>
            <a:noAutofit/>
          </a:bodyPr>
          <a:lstStyle/>
          <a:p>
            <a:r>
              <a:rPr lang="es-MX" sz="3200" dirty="0"/>
              <a:t>El Salario Base de Cotización (SBC), es el promedio anual de lo que gana diariamente un empleado, por ello se deben considerar todas y cada una de las percepciones que pueden darse durante el año, ya que el trabajador recibe durante el año conceptos diversos al de su salario, como por ejemplo (las mas comunes) son el aguinaldo, prima vacacional, entre otros.</a:t>
            </a:r>
          </a:p>
        </p:txBody>
      </p:sp>
    </p:spTree>
    <p:extLst>
      <p:ext uri="{BB962C8B-B14F-4D97-AF65-F5344CB8AC3E}">
        <p14:creationId xmlns:p14="http://schemas.microsoft.com/office/powerpoint/2010/main" val="14103078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93696" y="835709"/>
            <a:ext cx="9601196" cy="3318936"/>
          </a:xfrm>
        </p:spPr>
        <p:txBody>
          <a:bodyPr>
            <a:noAutofit/>
          </a:bodyPr>
          <a:lstStyle/>
          <a:p>
            <a:r>
              <a:rPr lang="es-MX" sz="3200" dirty="0"/>
              <a:t>Los empleados con un año de antigüedad, tendrán  derecho  a 6 días de Vacaciones, y por ello recibir una prima Vacacional del 25% que correspondería a 1.5 días de trabajo, además del pago de Aguinaldo por 15 días de salario</a:t>
            </a:r>
            <a:r>
              <a:rPr lang="es-MX" sz="3200" dirty="0" smtClean="0"/>
              <a:t>.</a:t>
            </a:r>
          </a:p>
          <a:p>
            <a:endParaRPr lang="es-MX" sz="3200" dirty="0"/>
          </a:p>
          <a:p>
            <a:r>
              <a:rPr lang="es-MX" sz="3200" dirty="0"/>
              <a:t>SBC = (Total de Ingresos Anuales) / 365</a:t>
            </a:r>
            <a:br>
              <a:rPr lang="es-MX" sz="3200" dirty="0"/>
            </a:br>
            <a:r>
              <a:rPr lang="es-MX" sz="3200" dirty="0"/>
              <a:t>SBC = 370 + 1.5 + 15 / 365</a:t>
            </a:r>
            <a:br>
              <a:rPr lang="es-MX" sz="3200" dirty="0"/>
            </a:br>
            <a:r>
              <a:rPr lang="es-MX" sz="3200" dirty="0"/>
              <a:t>SBC = 386.5 / 365</a:t>
            </a:r>
            <a:br>
              <a:rPr lang="es-MX" sz="3200" dirty="0"/>
            </a:br>
            <a:r>
              <a:rPr lang="es-MX" sz="3200" dirty="0"/>
              <a:t>SBC = 1.0589</a:t>
            </a:r>
          </a:p>
        </p:txBody>
      </p:sp>
    </p:spTree>
    <p:extLst>
      <p:ext uri="{BB962C8B-B14F-4D97-AF65-F5344CB8AC3E}">
        <p14:creationId xmlns:p14="http://schemas.microsoft.com/office/powerpoint/2010/main" val="2879988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02977" y="2285999"/>
            <a:ext cx="9601196" cy="3318936"/>
          </a:xfrm>
        </p:spPr>
        <p:txBody>
          <a:bodyPr>
            <a:noAutofit/>
          </a:bodyPr>
          <a:lstStyle/>
          <a:p>
            <a:r>
              <a:rPr lang="es-MX" sz="3200" dirty="0"/>
              <a:t>Una vez obteniendo este factor de integración, lo que haremos será multiplicarlo por el salario diario de los trabajadores</a:t>
            </a:r>
            <a:r>
              <a:rPr lang="es-MX" sz="3200" dirty="0" smtClean="0"/>
              <a:t>.</a:t>
            </a:r>
            <a:endParaRPr lang="es-MX" sz="3200" dirty="0"/>
          </a:p>
          <a:p>
            <a:pPr marL="0" indent="0">
              <a:buNone/>
            </a:pPr>
            <a:r>
              <a:rPr lang="es-MX" sz="3200" dirty="0"/>
              <a:t>Por ejemplo:</a:t>
            </a:r>
          </a:p>
          <a:p>
            <a:r>
              <a:rPr lang="es-MX" sz="3200" dirty="0"/>
              <a:t>El salario diario de un empleado es de 266.66 multiplicado por 1.0589 nos dará como salario Base cotización del primer año de $282.3038.</a:t>
            </a:r>
          </a:p>
        </p:txBody>
      </p:sp>
    </p:spTree>
    <p:extLst>
      <p:ext uri="{BB962C8B-B14F-4D97-AF65-F5344CB8AC3E}">
        <p14:creationId xmlns:p14="http://schemas.microsoft.com/office/powerpoint/2010/main" val="29177714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normAutofit lnSpcReduction="10000"/>
          </a:bodyPr>
          <a:lstStyle/>
          <a:p>
            <a:r>
              <a:rPr lang="es-MX" dirty="0"/>
              <a:t>El salario diario de un empleado es de </a:t>
            </a:r>
            <a:r>
              <a:rPr lang="es-MX" dirty="0" smtClean="0"/>
              <a:t>400 </a:t>
            </a:r>
            <a:r>
              <a:rPr lang="es-MX" dirty="0"/>
              <a:t>multiplicado por 1.0589 nos dará como salario Base cotización del primer año de </a:t>
            </a:r>
            <a:r>
              <a:rPr lang="es-MX" dirty="0" smtClean="0"/>
              <a:t>$423.56.</a:t>
            </a:r>
            <a:endParaRPr lang="es-MX" dirty="0"/>
          </a:p>
          <a:p>
            <a:r>
              <a:rPr lang="es-MX" dirty="0"/>
              <a:t>El salario diario de un empleado es de </a:t>
            </a:r>
            <a:r>
              <a:rPr lang="es-MX" dirty="0" smtClean="0"/>
              <a:t>289.67 </a:t>
            </a:r>
            <a:r>
              <a:rPr lang="es-MX" dirty="0"/>
              <a:t>multiplicado por 1.0589 nos dará como salario Base cotización del primer año de </a:t>
            </a:r>
            <a:r>
              <a:rPr lang="es-MX" dirty="0" smtClean="0"/>
              <a:t>$289.67.</a:t>
            </a:r>
            <a:endParaRPr lang="es-MX" dirty="0"/>
          </a:p>
          <a:p>
            <a:r>
              <a:rPr lang="es-MX" dirty="0"/>
              <a:t>El salario diario de un empleado es de </a:t>
            </a:r>
            <a:r>
              <a:rPr lang="es-MX" dirty="0" smtClean="0"/>
              <a:t>350 </a:t>
            </a:r>
            <a:r>
              <a:rPr lang="es-MX" dirty="0"/>
              <a:t>multiplicado por 1.0589 nos dará como salario Base cotización del primer año de </a:t>
            </a:r>
            <a:r>
              <a:rPr lang="es-MX" dirty="0" smtClean="0"/>
              <a:t>$370.61.</a:t>
            </a:r>
            <a:endParaRPr lang="es-MX" dirty="0"/>
          </a:p>
          <a:p>
            <a:r>
              <a:rPr lang="es-MX" dirty="0"/>
              <a:t>El salario diario de un empleado es de </a:t>
            </a:r>
            <a:r>
              <a:rPr lang="es-MX" dirty="0" smtClean="0"/>
              <a:t>700 </a:t>
            </a:r>
            <a:r>
              <a:rPr lang="es-MX" dirty="0"/>
              <a:t>multiplicado por 1.0589 nos dará como salario Base cotización del primer año de </a:t>
            </a:r>
            <a:r>
              <a:rPr lang="es-MX" dirty="0" smtClean="0"/>
              <a:t>$741.23.</a:t>
            </a:r>
            <a:endParaRPr lang="es-MX" dirty="0"/>
          </a:p>
          <a:p>
            <a:endParaRPr lang="es-MX" dirty="0"/>
          </a:p>
        </p:txBody>
      </p:sp>
    </p:spTree>
    <p:extLst>
      <p:ext uri="{BB962C8B-B14F-4D97-AF65-F5344CB8AC3E}">
        <p14:creationId xmlns:p14="http://schemas.microsoft.com/office/powerpoint/2010/main" val="1212900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40542" y="1871130"/>
            <a:ext cx="8700246" cy="2781551"/>
          </a:xfrm>
        </p:spPr>
        <p:txBody>
          <a:bodyPr/>
          <a:lstStyle/>
          <a:p>
            <a:r>
              <a:rPr lang="es-MX" sz="6600" dirty="0" smtClean="0"/>
              <a:t>Cálculos cuotas IMSS obrero – patronales.</a:t>
            </a:r>
            <a:endParaRPr lang="es-MX" sz="6600" dirty="0"/>
          </a:p>
        </p:txBody>
      </p:sp>
    </p:spTree>
    <p:extLst>
      <p:ext uri="{BB962C8B-B14F-4D97-AF65-F5344CB8AC3E}">
        <p14:creationId xmlns:p14="http://schemas.microsoft.com/office/powerpoint/2010/main" val="3805215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a:t>
            </a:r>
            <a:r>
              <a:rPr lang="es-MX" dirty="0" smtClean="0"/>
              <a:t>uotas </a:t>
            </a:r>
            <a:r>
              <a:rPr lang="es-MX" dirty="0"/>
              <a:t>obrero </a:t>
            </a:r>
            <a:r>
              <a:rPr lang="es-MX" dirty="0" smtClean="0"/>
              <a:t>patronales.</a:t>
            </a:r>
            <a:endParaRPr lang="es-MX" dirty="0"/>
          </a:p>
        </p:txBody>
      </p:sp>
      <p:sp>
        <p:nvSpPr>
          <p:cNvPr id="3" name="Marcador de contenido 2"/>
          <p:cNvSpPr>
            <a:spLocks noGrp="1"/>
          </p:cNvSpPr>
          <p:nvPr>
            <p:ph idx="1"/>
          </p:nvPr>
        </p:nvSpPr>
        <p:spPr/>
        <p:txBody>
          <a:bodyPr>
            <a:normAutofit/>
          </a:bodyPr>
          <a:lstStyle/>
          <a:p>
            <a:pPr lvl="0" algn="just"/>
            <a:r>
              <a:rPr lang="es-MX" sz="3200" dirty="0"/>
              <a:t>S</a:t>
            </a:r>
            <a:r>
              <a:rPr lang="es-MX" sz="3200" dirty="0" smtClean="0"/>
              <a:t>on </a:t>
            </a:r>
            <a:r>
              <a:rPr lang="es-MX" sz="3200" dirty="0"/>
              <a:t>la suma total de dinero aportado al Instituto Mexicano del Seguro Social por los trabajadores, patrones y la cuota social que aporta el gobierno mexicano. </a:t>
            </a:r>
            <a:r>
              <a:rPr lang="es-MX" sz="3200" dirty="0" smtClean="0"/>
              <a:t>Son </a:t>
            </a:r>
            <a:r>
              <a:rPr lang="es-MX" sz="3200" dirty="0"/>
              <a:t>las aportaciones que hacen el trabajador y el patrón con el fin de formar un patrimonio para su retiro, cesantía y vejez, así como garantizar la seguridad </a:t>
            </a:r>
            <a:r>
              <a:rPr lang="es-MX" sz="3200" dirty="0" smtClean="0"/>
              <a:t>social.</a:t>
            </a:r>
            <a:endParaRPr lang="es-MX" sz="3200" dirty="0"/>
          </a:p>
        </p:txBody>
      </p:sp>
    </p:spTree>
    <p:extLst>
      <p:ext uri="{BB962C8B-B14F-4D97-AF65-F5344CB8AC3E}">
        <p14:creationId xmlns:p14="http://schemas.microsoft.com/office/powerpoint/2010/main" val="1598068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¿Quién paga las cuotas obrero patronal?</a:t>
            </a:r>
          </a:p>
        </p:txBody>
      </p:sp>
      <p:sp>
        <p:nvSpPr>
          <p:cNvPr id="3" name="Marcador de contenido 2"/>
          <p:cNvSpPr>
            <a:spLocks noGrp="1"/>
          </p:cNvSpPr>
          <p:nvPr>
            <p:ph idx="1"/>
          </p:nvPr>
        </p:nvSpPr>
        <p:spPr/>
        <p:txBody>
          <a:bodyPr/>
          <a:lstStyle/>
          <a:p>
            <a:r>
              <a:rPr lang="es-MX" dirty="0"/>
              <a:t>T</a:t>
            </a:r>
            <a:r>
              <a:rPr lang="es-MX" dirty="0" smtClean="0"/>
              <a:t>ú </a:t>
            </a:r>
            <a:r>
              <a:rPr lang="es-MX" dirty="0"/>
              <a:t>también debes pagar una parte de esas cuotas, no todas las debe pagar tu jefe (Patrón). Aunque las empresas y el gobierno están obligadas a brindarte servicio médico de calidad (dejemos lo de calidad como una interrogante), tú debes poner una parte, mínima, pero finalmente una aportación. Esa es la razón del por qué a todos los trabajadores les quitan parte de su sueldo para pagar el IMSS.</a:t>
            </a:r>
            <a:endParaRPr lang="es-MX" dirty="0"/>
          </a:p>
        </p:txBody>
      </p:sp>
    </p:spTree>
    <p:extLst>
      <p:ext uri="{BB962C8B-B14F-4D97-AF65-F5344CB8AC3E}">
        <p14:creationId xmlns:p14="http://schemas.microsoft.com/office/powerpoint/2010/main" val="1046270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¿Quién </a:t>
            </a:r>
            <a:r>
              <a:rPr lang="es-MX" dirty="0"/>
              <a:t>conforman las Cuotas Obrero </a:t>
            </a:r>
            <a:r>
              <a:rPr lang="es-MX" dirty="0" smtClean="0"/>
              <a:t>Patronales?</a:t>
            </a:r>
            <a:r>
              <a:rPr lang="es-MX" dirty="0"/>
              <a:t/>
            </a:r>
            <a:br>
              <a:rPr lang="es-MX" dirty="0"/>
            </a:br>
            <a:endParaRPr lang="es-MX" dirty="0"/>
          </a:p>
        </p:txBody>
      </p:sp>
      <p:sp>
        <p:nvSpPr>
          <p:cNvPr id="3" name="Marcador de contenido 2"/>
          <p:cNvSpPr>
            <a:spLocks noGrp="1"/>
          </p:cNvSpPr>
          <p:nvPr>
            <p:ph idx="1"/>
          </p:nvPr>
        </p:nvSpPr>
        <p:spPr/>
        <p:txBody>
          <a:bodyPr>
            <a:normAutofit/>
          </a:bodyPr>
          <a:lstStyle/>
          <a:p>
            <a:r>
              <a:rPr lang="es-MX" sz="2800" dirty="0"/>
              <a:t>Estas son las Cuotas Obrero Patronales que el Seguro Social marca como prestaciones médicas y que, según los conceptos, integran todas las cuotas que tanto el patrón como el empleado debemos pagar.</a:t>
            </a:r>
          </a:p>
        </p:txBody>
      </p:sp>
    </p:spTree>
    <p:extLst>
      <p:ext uri="{BB962C8B-B14F-4D97-AF65-F5344CB8AC3E}">
        <p14:creationId xmlns:p14="http://schemas.microsoft.com/office/powerpoint/2010/main" val="323391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433220730"/>
              </p:ext>
            </p:extLst>
          </p:nvPr>
        </p:nvGraphicFramePr>
        <p:xfrm>
          <a:off x="497543" y="181437"/>
          <a:ext cx="11120715" cy="6531118"/>
        </p:xfrm>
        <a:graphic>
          <a:graphicData uri="http://schemas.openxmlformats.org/drawingml/2006/table">
            <a:tbl>
              <a:tblPr firstRow="1" firstCol="1" bandRow="1">
                <a:tableStyleId>{5C22544A-7EE6-4342-B048-85BDC9FD1C3A}</a:tableStyleId>
              </a:tblPr>
              <a:tblGrid>
                <a:gridCol w="2224143"/>
                <a:gridCol w="2224143"/>
                <a:gridCol w="2224143"/>
                <a:gridCol w="2224143"/>
                <a:gridCol w="2224143"/>
              </a:tblGrid>
              <a:tr h="365894">
                <a:tc>
                  <a:txBody>
                    <a:bodyPr/>
                    <a:lstStyle/>
                    <a:p>
                      <a:pPr>
                        <a:lnSpc>
                          <a:spcPct val="115000"/>
                        </a:lnSpc>
                        <a:spcAft>
                          <a:spcPts val="1760"/>
                        </a:spcAft>
                      </a:pPr>
                      <a:r>
                        <a:rPr lang="es-MX" sz="1600" dirty="0">
                          <a:effectLst/>
                        </a:rPr>
                        <a:t>Ramo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Prestación</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Base del cálculo</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 que paga el trabajador</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 que paga el Patrón</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201981">
                <a:tc rowSpan="4">
                  <a:txBody>
                    <a:bodyPr/>
                    <a:lstStyle/>
                    <a:p>
                      <a:pPr>
                        <a:lnSpc>
                          <a:spcPct val="115000"/>
                        </a:lnSpc>
                        <a:spcAft>
                          <a:spcPts val="1760"/>
                        </a:spcAft>
                      </a:pPr>
                      <a:r>
                        <a:rPr lang="es-MX" sz="1600">
                          <a:effectLst/>
                        </a:rPr>
                        <a:t>Enfermedades y Maternidad</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En dinero</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SBC*</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0.25%</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0.70%</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698633">
                <a:tc vMerge="1">
                  <a:txBody>
                    <a:bodyPr/>
                    <a:lstStyle/>
                    <a:p>
                      <a:endParaRPr lang="es-MX"/>
                    </a:p>
                  </a:txBody>
                  <a:tcPr/>
                </a:tc>
                <a:tc>
                  <a:txBody>
                    <a:bodyPr/>
                    <a:lstStyle/>
                    <a:p>
                      <a:pPr>
                        <a:lnSpc>
                          <a:spcPct val="115000"/>
                        </a:lnSpc>
                        <a:spcAft>
                          <a:spcPts val="1760"/>
                        </a:spcAft>
                      </a:pPr>
                      <a:r>
                        <a:rPr lang="es-MX" sz="1600">
                          <a:effectLst/>
                        </a:rPr>
                        <a:t>En especie</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De todos los trabajadores hasta 3 veces el Salario Mínimo General</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20.40%</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865003">
                <a:tc vMerge="1">
                  <a:txBody>
                    <a:bodyPr/>
                    <a:lstStyle/>
                    <a:p>
                      <a:endParaRPr lang="es-MX"/>
                    </a:p>
                  </a:txBody>
                  <a:tcPr/>
                </a:tc>
                <a:tc>
                  <a:txBody>
                    <a:bodyPr/>
                    <a:lstStyle/>
                    <a:p>
                      <a:pPr>
                        <a:lnSpc>
                          <a:spcPct val="115000"/>
                        </a:lnSpc>
                        <a:spcAft>
                          <a:spcPts val="1760"/>
                        </a:spcAft>
                      </a:pPr>
                      <a:r>
                        <a:rPr lang="es-MX" sz="1600">
                          <a:effectLst/>
                        </a:rPr>
                        <a:t>En especie</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La diferencia del SBC menos los 3 Salarios mínimos generales por trabajador</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0.40%</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1.10%</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532264">
                <a:tc vMerge="1">
                  <a:txBody>
                    <a:bodyPr/>
                    <a:lstStyle/>
                    <a:p>
                      <a:endParaRPr lang="es-MX"/>
                    </a:p>
                  </a:txBody>
                  <a:tcPr/>
                </a:tc>
                <a:tc>
                  <a:txBody>
                    <a:bodyPr/>
                    <a:lstStyle/>
                    <a:p>
                      <a:pPr>
                        <a:lnSpc>
                          <a:spcPct val="115000"/>
                        </a:lnSpc>
                        <a:spcAft>
                          <a:spcPts val="1760"/>
                        </a:spcAft>
                      </a:pPr>
                      <a:r>
                        <a:rPr lang="es-MX" sz="1600">
                          <a:effectLst/>
                        </a:rPr>
                        <a:t>En especie para pensionados y sus beneficiarios</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SBC</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0.375%</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1.05%</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302400">
                <a:tc>
                  <a:txBody>
                    <a:bodyPr/>
                    <a:lstStyle/>
                    <a:p>
                      <a:pPr>
                        <a:lnSpc>
                          <a:spcPct val="115000"/>
                        </a:lnSpc>
                        <a:spcAft>
                          <a:spcPts val="1760"/>
                        </a:spcAft>
                      </a:pPr>
                      <a:r>
                        <a:rPr lang="es-MX" sz="1600">
                          <a:effectLst/>
                        </a:rPr>
                        <a:t>Invalidez y vida</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SBC</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0.625%</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1.75%</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302400">
                <a:tc>
                  <a:txBody>
                    <a:bodyPr/>
                    <a:lstStyle/>
                    <a:p>
                      <a:pPr>
                        <a:lnSpc>
                          <a:spcPct val="115000"/>
                        </a:lnSpc>
                        <a:spcAft>
                          <a:spcPts val="1760"/>
                        </a:spcAft>
                      </a:pPr>
                      <a:r>
                        <a:rPr lang="es-MX" sz="1600">
                          <a:effectLst/>
                        </a:rPr>
                        <a:t>Retiro</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dirty="0">
                          <a:effectLst/>
                        </a:rPr>
                        <a:t>SBC</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2%</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438027">
                <a:tc>
                  <a:txBody>
                    <a:bodyPr/>
                    <a:lstStyle/>
                    <a:p>
                      <a:pPr>
                        <a:lnSpc>
                          <a:spcPct val="115000"/>
                        </a:lnSpc>
                        <a:spcAft>
                          <a:spcPts val="1760"/>
                        </a:spcAft>
                      </a:pPr>
                      <a:r>
                        <a:rPr lang="es-MX" sz="1600">
                          <a:effectLst/>
                        </a:rPr>
                        <a:t>Cesantía en Edad avanzada y vejez</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SBC</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1.13%</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3.15</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532264">
                <a:tc>
                  <a:txBody>
                    <a:bodyPr/>
                    <a:lstStyle/>
                    <a:p>
                      <a:pPr>
                        <a:lnSpc>
                          <a:spcPct val="115000"/>
                        </a:lnSpc>
                        <a:spcAft>
                          <a:spcPts val="1760"/>
                        </a:spcAft>
                      </a:pPr>
                      <a:r>
                        <a:rPr lang="es-MX" sz="1600">
                          <a:effectLst/>
                        </a:rPr>
                        <a:t>Guarderías y prestaciones sociales</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SBC</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1%</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310939">
                <a:tc>
                  <a:txBody>
                    <a:bodyPr/>
                    <a:lstStyle/>
                    <a:p>
                      <a:pPr>
                        <a:lnSpc>
                          <a:spcPct val="115000"/>
                        </a:lnSpc>
                        <a:spcAft>
                          <a:spcPts val="1760"/>
                        </a:spcAft>
                      </a:pPr>
                      <a:r>
                        <a:rPr lang="es-MX" sz="1600">
                          <a:effectLst/>
                        </a:rPr>
                        <a:t>Riesgo de trabajo</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Especie y dinero</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SBC</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Según la empresa**</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r h="438027">
                <a:tc>
                  <a:txBody>
                    <a:bodyPr/>
                    <a:lstStyle/>
                    <a:p>
                      <a:pPr>
                        <a:lnSpc>
                          <a:spcPct val="115000"/>
                        </a:lnSpc>
                        <a:spcAft>
                          <a:spcPts val="1760"/>
                        </a:spcAft>
                      </a:pPr>
                      <a:r>
                        <a:rPr lang="es-MX" sz="1600">
                          <a:effectLst/>
                        </a:rPr>
                        <a:t>Aportación al INFONAVIT</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Crédito para la vivienda</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a:effectLst/>
                        </a:rPr>
                        <a:t>SBA</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c>
                  <a:txBody>
                    <a:bodyPr/>
                    <a:lstStyle/>
                    <a:p>
                      <a:endParaRPr lang="es-MX" sz="1600">
                        <a:effectLst/>
                        <a:latin typeface="Calibri" panose="020F0502020204030204" pitchFamily="34" charset="0"/>
                        <a:cs typeface="Times New Roman" panose="02020603050405020304" pitchFamily="18" charset="0"/>
                      </a:endParaRPr>
                    </a:p>
                  </a:txBody>
                  <a:tcPr marL="66810" marR="66810" marT="16453" marB="16453" anchor="ctr"/>
                </a:tc>
                <a:tc>
                  <a:txBody>
                    <a:bodyPr/>
                    <a:lstStyle/>
                    <a:p>
                      <a:pPr>
                        <a:lnSpc>
                          <a:spcPct val="115000"/>
                        </a:lnSpc>
                        <a:spcAft>
                          <a:spcPts val="1760"/>
                        </a:spcAft>
                      </a:pPr>
                      <a:r>
                        <a:rPr lang="es-MX" sz="1600" dirty="0">
                          <a:effectLst/>
                        </a:rPr>
                        <a:t>5%</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6810" marR="66810" marT="16453" marB="16453" anchor="ctr"/>
                </a:tc>
              </a:tr>
            </a:tbl>
          </a:graphicData>
        </a:graphic>
      </p:graphicFrame>
    </p:spTree>
    <p:extLst>
      <p:ext uri="{BB962C8B-B14F-4D97-AF65-F5344CB8AC3E}">
        <p14:creationId xmlns:p14="http://schemas.microsoft.com/office/powerpoint/2010/main" val="3126628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l="2962" t="26450" r="25928" b="11253"/>
          <a:stretch/>
        </p:blipFill>
        <p:spPr>
          <a:xfrm>
            <a:off x="1295403" y="982132"/>
            <a:ext cx="10322856" cy="5144223"/>
          </a:xfrm>
          <a:prstGeom prst="rect">
            <a:avLst/>
          </a:prstGeom>
        </p:spPr>
      </p:pic>
    </p:spTree>
    <p:extLst>
      <p:ext uri="{BB962C8B-B14F-4D97-AF65-F5344CB8AC3E}">
        <p14:creationId xmlns:p14="http://schemas.microsoft.com/office/powerpoint/2010/main" val="172644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6" name="Marcador de contenido 5"/>
          <p:cNvPicPr>
            <a:picLocks noGrp="1" noChangeAspect="1"/>
          </p:cNvPicPr>
          <p:nvPr>
            <p:ph idx="1"/>
          </p:nvPr>
        </p:nvPicPr>
        <p:blipFill rotWithShape="1">
          <a:blip r:embed="rId2"/>
          <a:srcRect t="25862" r="22960" b="7670"/>
          <a:stretch/>
        </p:blipFill>
        <p:spPr>
          <a:xfrm>
            <a:off x="1674367" y="1264024"/>
            <a:ext cx="8843265" cy="4289613"/>
          </a:xfrm>
          <a:prstGeom prst="rect">
            <a:avLst/>
          </a:prstGeom>
        </p:spPr>
      </p:pic>
    </p:spTree>
    <p:extLst>
      <p:ext uri="{BB962C8B-B14F-4D97-AF65-F5344CB8AC3E}">
        <p14:creationId xmlns:p14="http://schemas.microsoft.com/office/powerpoint/2010/main" val="846382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t="27079" r="24100" b="6859"/>
          <a:stretch/>
        </p:blipFill>
        <p:spPr>
          <a:xfrm>
            <a:off x="1734671" y="982133"/>
            <a:ext cx="8431305" cy="4961468"/>
          </a:xfrm>
          <a:prstGeom prst="rect">
            <a:avLst/>
          </a:prstGeom>
        </p:spPr>
      </p:pic>
    </p:spTree>
    <p:extLst>
      <p:ext uri="{BB962C8B-B14F-4D97-AF65-F5344CB8AC3E}">
        <p14:creationId xmlns:p14="http://schemas.microsoft.com/office/powerpoint/2010/main" val="1280765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l="2489" t="27745" r="16245" b="6644"/>
          <a:stretch/>
        </p:blipFill>
        <p:spPr>
          <a:xfrm>
            <a:off x="1211056" y="1183341"/>
            <a:ext cx="9685542" cy="4585447"/>
          </a:xfrm>
          <a:prstGeom prst="rect">
            <a:avLst/>
          </a:prstGeom>
        </p:spPr>
      </p:pic>
    </p:spTree>
    <p:extLst>
      <p:ext uri="{BB962C8B-B14F-4D97-AF65-F5344CB8AC3E}">
        <p14:creationId xmlns:p14="http://schemas.microsoft.com/office/powerpoint/2010/main" val="34854554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l="1161" t="26674" r="11111" b="9695"/>
          <a:stretch/>
        </p:blipFill>
        <p:spPr>
          <a:xfrm>
            <a:off x="1295402" y="982131"/>
            <a:ext cx="9932891" cy="4948021"/>
          </a:xfrm>
          <a:prstGeom prst="rect">
            <a:avLst/>
          </a:prstGeom>
        </p:spPr>
      </p:pic>
    </p:spTree>
    <p:extLst>
      <p:ext uri="{BB962C8B-B14F-4D97-AF65-F5344CB8AC3E}">
        <p14:creationId xmlns:p14="http://schemas.microsoft.com/office/powerpoint/2010/main" val="28288657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Wisp</Template>
  <TotalTime>232</TotalTime>
  <Words>2302</Words>
  <Application>Microsoft Office PowerPoint</Application>
  <PresentationFormat>Panorámica</PresentationFormat>
  <Paragraphs>423</Paragraphs>
  <Slides>48</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48</vt:i4>
      </vt:variant>
    </vt:vector>
  </HeadingPairs>
  <TitlesOfParts>
    <vt:vector size="58" baseType="lpstr">
      <vt:lpstr>Algerian</vt:lpstr>
      <vt:lpstr>AR DARLING</vt:lpstr>
      <vt:lpstr>AR HERMANN</vt:lpstr>
      <vt:lpstr>Arial</vt:lpstr>
      <vt:lpstr>Calibri</vt:lpstr>
      <vt:lpstr>Cooper Black</vt:lpstr>
      <vt:lpstr>Garamond</vt:lpstr>
      <vt:lpstr>Times New Roman</vt:lpstr>
      <vt:lpstr>Wingdings</vt:lpstr>
      <vt:lpstr>Orgánico</vt:lpstr>
      <vt:lpstr>    CALCULO DEL ISR SALARIOS   MENSUALES  </vt:lpstr>
      <vt:lpstr>Presentación de PowerPoint</vt:lpstr>
      <vt:lpstr> 4. Se compararan los resultados con la tabla de tarifa.  </vt:lpstr>
      <vt:lpstr> 6. La tasa la tomaremos de la tabla de tarifa mensual, usando la formula =BUSCARV($C$&amp;TabISR,4). </vt:lpstr>
      <vt:lpstr>8. Después sacaremos la cuota fija que se    encuentra en la tabla de tarifa, aplicando la formula =BUSCARV($C$&amp;,TabISR,3) </vt:lpstr>
      <vt:lpstr>Presentación de PowerPoint</vt:lpstr>
      <vt:lpstr>11. Se comparara el resultado con la tabla de subsidio al empleo.</vt:lpstr>
      <vt:lpstr>Presentación de PowerPoint</vt:lpstr>
      <vt:lpstr>Aguinaldo</vt:lpstr>
      <vt:lpstr>Presentación de PowerPoint</vt:lpstr>
      <vt:lpstr>Procedimiento:</vt:lpstr>
      <vt:lpstr>Lupita entró a trabajar a una empresa privada con un sueldo de 12 mil pesos y se mantiene en su empleo hasta el fin de año. En total habría trabajado 365 días. </vt:lpstr>
      <vt:lpstr>Procedimiento: </vt:lpstr>
      <vt:lpstr>Presentación de PowerPoint</vt:lpstr>
      <vt:lpstr>Calculo de finiquito.</vt:lpstr>
      <vt:lpstr>¿Qué es el finiquito?</vt:lpstr>
      <vt:lpstr>Instrucciones</vt:lpstr>
      <vt:lpstr>EJEMPLO:</vt:lpstr>
      <vt:lpstr>Presentación de PowerPoint</vt:lpstr>
      <vt:lpstr>Presentación de PowerPoint</vt:lpstr>
      <vt:lpstr>Presentación de PowerPoint</vt:lpstr>
      <vt:lpstr>Prima de  Riesgos de  Trabajo </vt:lpstr>
      <vt:lpstr>¿Qué es?</vt:lpstr>
      <vt:lpstr>Fórmula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CALCULO DE SALARIO BASE COTIZACIÓN </vt:lpstr>
      <vt:lpstr>¿Qué es?</vt:lpstr>
      <vt:lpstr>Presentación de PowerPoint</vt:lpstr>
      <vt:lpstr>Presentación de PowerPoint</vt:lpstr>
      <vt:lpstr>Presentación de PowerPoint</vt:lpstr>
      <vt:lpstr>Cálculos cuotas IMSS obrero – patronales.</vt:lpstr>
      <vt:lpstr>Cuotas obrero patronales.</vt:lpstr>
      <vt:lpstr>¿Quién paga las cuotas obrero patronal?</vt:lpstr>
      <vt:lpstr>¿Quién conforman las Cuotas Obrero Patronales?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MARY CARMEN ARROYO PALOMO</dc:creator>
  <cp:lastModifiedBy>MARY CARMEN ARROYO PALOMO</cp:lastModifiedBy>
  <cp:revision>19</cp:revision>
  <dcterms:created xsi:type="dcterms:W3CDTF">2016-11-26T19:12:13Z</dcterms:created>
  <dcterms:modified xsi:type="dcterms:W3CDTF">2016-11-28T17:39:50Z</dcterms:modified>
</cp:coreProperties>
</file>